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5" Type="http://schemas.openxmlformats.org/officeDocument/2006/relationships/image" Target="../media/image13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1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C3F9C"/>
              </a:gs>
            </a:gsLst>
            <a:lin scaled="0" ang="14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4888839" y="1051560"/>
            <a:ext cx="2414016" cy="8686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0007" y="1207008"/>
            <a:ext cx="2011680" cy="6079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2331720"/>
            <a:ext cx="103628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BFD8FA"/>
                </a:solidFill>
                <a:latin typeface="Lato"/>
              </a:rPr>
              <a:t>MANUAL DO CLIENTE · COMPLEMENTO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1036289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FFFFFF"/>
                </a:solidFill>
                <a:latin typeface="Lato"/>
              </a:rPr>
              <a:t>Complemento para </a:t>
            </a:r>
            <a:r>
              <a:rPr sz="4400" b="1" i="0">
                <a:solidFill>
                  <a:srgbClr val="BFD8FA"/>
                </a:solidFill>
                <a:latin typeface="Lato"/>
              </a:rPr>
              <a:t>Advogados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206240"/>
            <a:ext cx="853409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DBE8FF"/>
                </a:solidFill>
                <a:latin typeface="Lato"/>
              </a:rPr>
              <a:t>Um material específico para escritórios e profissionais da advocacia, para usar junto com o Manual do Cliente.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Complemento  ·  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money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TIPOS DE RECEITA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01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As receitas da </a:t>
            </a:r>
            <a:r>
              <a:rPr sz="3000" b="1" i="0">
                <a:solidFill>
                  <a:srgbClr val="1668DC"/>
                </a:solidFill>
                <a:latin typeface="Lato"/>
              </a:rPr>
              <a:t>advocacia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68680" y="2148840"/>
            <a:ext cx="2487168" cy="214884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124712" y="2404872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doc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6444" y="2546604"/>
            <a:ext cx="283464" cy="2834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24712" y="3108960"/>
            <a:ext cx="1975104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Contratuais e consultoria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4712" y="3520440"/>
            <a:ext cx="1975104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Valores combinados pelos serviços e por consultorias.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520440" y="2148840"/>
            <a:ext cx="2487168" cy="214884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3776472" y="2404872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8" name="Picture 17" descr="target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8204" y="2546604"/>
            <a:ext cx="283464" cy="28346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776472" y="3108960"/>
            <a:ext cx="1975104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Honorários de êxito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6472" y="3520440"/>
            <a:ext cx="1975104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Vinculados ao resultado obtido para o cliente.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172200" y="2148840"/>
            <a:ext cx="2487168" cy="214884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6428232" y="2404872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3" name="Picture 22" descr="scale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69964" y="2546604"/>
            <a:ext cx="283464" cy="283464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428232" y="3108960"/>
            <a:ext cx="1975104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Sucumbência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28232" y="3520440"/>
            <a:ext cx="1975104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Devidos pela parte vencida. A NF varia por município.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823960" y="2148840"/>
            <a:ext cx="2487168" cy="214884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9079992" y="2404872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8" name="Picture 27" descr="people_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1724" y="2546604"/>
            <a:ext cx="283464" cy="283464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079992" y="3108960"/>
            <a:ext cx="1975104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Parcerias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79992" y="3520440"/>
            <a:ext cx="1975104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Atuação em conjunto com outros advogados.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68680" y="4617720"/>
            <a:ext cx="10424160" cy="960120"/>
          </a:xfrm>
          <a:prstGeom prst="roundRect">
            <a:avLst>
              <a:gd name="adj" fmla="val 12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2" name="Picture 31" descr="info_b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79576" y="4905756"/>
            <a:ext cx="384048" cy="38404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828800" y="461772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33373B"/>
                </a:solidFill>
                <a:latin typeface="Lato"/>
              </a:rPr>
              <a:t>Sobre a NF de sucumbência: </a:t>
            </a:r>
            <a:r>
              <a:rPr sz="1250" b="0" i="0">
                <a:solidFill>
                  <a:srgbClr val="33373B"/>
                </a:solidFill>
                <a:latin typeface="Lato"/>
              </a:rPr>
              <a:t>a exigência de emissão varia conforme o município (em SP há emissão; em BH, não). Avaliamos a regra da sua cidade caso a caso.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Complemento  ·  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people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PARCERIAS ENTRE ADVOGADOS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01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A melhor forma de </a:t>
            </a:r>
            <a:r>
              <a:rPr sz="3000" b="1" i="0">
                <a:solidFill>
                  <a:srgbClr val="1668DC"/>
                </a:solidFill>
                <a:latin typeface="Lato"/>
              </a:rPr>
              <a:t>formalizar parcerias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2103120"/>
            <a:ext cx="10424160" cy="77724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E47A8"/>
              </a:gs>
            </a:gsLst>
            <a:lin scaled="0" ang="20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pen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2308859"/>
            <a:ext cx="365760" cy="36576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783080" y="2103120"/>
            <a:ext cx="91440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700" b="1" i="0">
                <a:solidFill>
                  <a:srgbClr val="FFFFFF"/>
                </a:solidFill>
                <a:latin typeface="Lato"/>
              </a:rPr>
              <a:t>Contrato de parceria firmado na OAB.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68680" y="3108960"/>
            <a:ext cx="10424160" cy="1874519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5240">
            <a:solidFill>
              <a:srgbClr val="C9DB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5" name="Picture 14" descr="book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0432" y="3273552"/>
            <a:ext cx="310896" cy="31089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691640" y="3273552"/>
            <a:ext cx="8229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Base legal que reconhece a parceria</a:t>
            </a:r>
          </a:p>
        </p:txBody>
      </p:sp>
      <p:pic>
        <p:nvPicPr>
          <p:cNvPr id="17" name="Picture 16" descr="check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1872" y="3831336"/>
            <a:ext cx="219456" cy="21945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37360" y="3794760"/>
            <a:ext cx="91440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33373B"/>
                </a:solidFill>
                <a:latin typeface="Lato"/>
              </a:rPr>
              <a:t>Estatuto da Advocacia (Lei nº 8.906/94): art. 15 e § 9º (incluído pela Lei nº 14.365/2022), arts. 16 e 17.</a:t>
            </a:r>
          </a:p>
        </p:txBody>
      </p:sp>
      <p:pic>
        <p:nvPicPr>
          <p:cNvPr id="19" name="Picture 18" descr="check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1872" y="4233672"/>
            <a:ext cx="219456" cy="21945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737360" y="4197096"/>
            <a:ext cx="91440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33373B"/>
                </a:solidFill>
                <a:latin typeface="Lato"/>
              </a:rPr>
              <a:t>Regulamento Geral da OAB.</a:t>
            </a:r>
          </a:p>
        </p:txBody>
      </p:sp>
      <p:pic>
        <p:nvPicPr>
          <p:cNvPr id="21" name="Picture 20" descr="check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1872" y="4636008"/>
            <a:ext cx="219456" cy="21945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737360" y="4599432"/>
            <a:ext cx="91440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33373B"/>
                </a:solidFill>
                <a:latin typeface="Lato"/>
              </a:rPr>
              <a:t>Receita Federal: Soluções de Consulta COSIT nº 161/2025 e nº 210/2025.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68680" y="5212080"/>
            <a:ext cx="10424160" cy="960120"/>
          </a:xfrm>
          <a:prstGeom prst="roundRect">
            <a:avLst>
              <a:gd name="adj" fmla="val 12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4" name="Picture 23" descr="chat_w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9576" y="5500116"/>
            <a:ext cx="384048" cy="38404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828800" y="521208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FFFFFF"/>
                </a:solidFill>
                <a:latin typeface="Lato"/>
              </a:rPr>
              <a:t>A forma de emissão das notas fiscais nas parcerias é definida </a:t>
            </a:r>
            <a:r>
              <a:rPr sz="1250" b="1" i="0">
                <a:solidFill>
                  <a:srgbClr val="FFFFFF"/>
                </a:solidFill>
                <a:latin typeface="Lato"/>
              </a:rPr>
              <a:t>caso a caso</a:t>
            </a:r>
            <a:r>
              <a:rPr sz="1250" b="0" i="0">
                <a:solidFill>
                  <a:srgbClr val="FFFFFF"/>
                </a:solidFill>
                <a:latin typeface="Lato"/>
              </a:rPr>
              <a:t>. Orientamos você individualmente sobre a melhor estrutura.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Complemento  ·  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people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EQUIPE E RELAÇÕES DE TRABALHO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01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Como </a:t>
            </a:r>
            <a:r>
              <a:rPr sz="3000" b="1" i="0">
                <a:solidFill>
                  <a:srgbClr val="1668DC"/>
                </a:solidFill>
                <a:latin typeface="Lato"/>
              </a:rPr>
              <a:t>estruturar a sua equipe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68680" y="2194560"/>
            <a:ext cx="5120640" cy="1097280"/>
          </a:xfrm>
          <a:prstGeom prst="roundRect">
            <a:avLst>
              <a:gd name="adj" fmla="val 10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097280" y="2468879"/>
            <a:ext cx="548640" cy="54864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people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06039"/>
            <a:ext cx="274320" cy="27432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828800" y="2395728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CLT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2761488"/>
            <a:ext cx="3931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Vínculo empregatício tradicional.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72200" y="2194560"/>
            <a:ext cx="5120640" cy="1097280"/>
          </a:xfrm>
          <a:prstGeom prst="roundRect">
            <a:avLst>
              <a:gd name="adj" fmla="val 10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400800" y="2468879"/>
            <a:ext cx="548640" cy="54864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8" name="Picture 17" descr="gav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7959" y="2606039"/>
            <a:ext cx="274320" cy="27432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132320" y="2395728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Advogado associado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2761488"/>
            <a:ext cx="3931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Tributação como autônomo.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68680" y="3429000"/>
            <a:ext cx="5120640" cy="1097280"/>
          </a:xfrm>
          <a:prstGeom prst="roundRect">
            <a:avLst>
              <a:gd name="adj" fmla="val 10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1097280" y="3703320"/>
            <a:ext cx="548640" cy="54864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3" name="Picture 22" descr="doc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4440" y="3840479"/>
            <a:ext cx="274320" cy="27432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828800" y="3630168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Contratação PJ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3995928"/>
            <a:ext cx="3931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Atenção ao risco trabalhista.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172200" y="3429000"/>
            <a:ext cx="5120640" cy="1097280"/>
          </a:xfrm>
          <a:prstGeom prst="roundRect">
            <a:avLst>
              <a:gd name="adj" fmla="val 10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6400800" y="3703320"/>
            <a:ext cx="548640" cy="54864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8" name="Picture 27" descr="scale_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7959" y="3840479"/>
            <a:ext cx="274320" cy="27432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132320" y="3630168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Sócio de serviço e patrimonial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32320" y="3995928"/>
            <a:ext cx="3931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Participação com ou sem aporte de capital.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68680" y="4754880"/>
            <a:ext cx="10424160" cy="96012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E47A8"/>
              </a:gs>
            </a:gsLst>
            <a:lin scaled="0" ang="20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2" name="Picture 31" descr="bulb_w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79576" y="5042916"/>
            <a:ext cx="384048" cy="38404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828800" y="475488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FFFFFF"/>
                </a:solidFill>
                <a:latin typeface="Lato"/>
              </a:rPr>
              <a:t>Cada modelo tem consequências diferentes. </a:t>
            </a:r>
            <a:r>
              <a:rPr sz="1250" b="1" i="0">
                <a:solidFill>
                  <a:srgbClr val="FFFFFF"/>
                </a:solidFill>
                <a:latin typeface="Lato"/>
              </a:rPr>
              <a:t>Explicamos e avaliamos com você</a:t>
            </a:r>
            <a:r>
              <a:rPr sz="1250" b="0" i="0">
                <a:solidFill>
                  <a:srgbClr val="FFFFFF"/>
                </a:solidFill>
                <a:latin typeface="Lato"/>
              </a:rPr>
              <a:t> qual é o mais adequado para o seu escritório.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63A6E"/>
              </a:gs>
              <a:gs pos="100000">
                <a:srgbClr val="0A2851"/>
              </a:gs>
            </a:gsLst>
            <a:lin scaled="0" ang="14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103120"/>
            <a:ext cx="1036289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FFFFFF"/>
                </a:solidFill>
                <a:latin typeface="Lato"/>
              </a:rPr>
              <a:t>Cada escritório é </a:t>
            </a:r>
            <a:r>
              <a:rPr sz="4000" b="1" i="0">
                <a:solidFill>
                  <a:srgbClr val="BFD8FA"/>
                </a:solidFill>
                <a:latin typeface="Lato"/>
              </a:rPr>
              <a:t>único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200400"/>
            <a:ext cx="8534095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0" i="0">
                <a:solidFill>
                  <a:srgbClr val="CDDDF5"/>
                </a:solidFill>
                <a:latin typeface="Lato"/>
              </a:rPr>
              <a:t>Estes são os pontos que mais merecem atenção na advocacia. Os detalhes a gente alinha diretamente com você.</a:t>
            </a:r>
          </a:p>
        </p:txBody>
      </p:sp>
      <p:pic>
        <p:nvPicPr>
          <p:cNvPr id="5" name="Picture 4" descr="phone_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271" y="4398264"/>
            <a:ext cx="256032" cy="2560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981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(34) 9 9797-9633</a:t>
            </a:r>
          </a:p>
        </p:txBody>
      </p:sp>
      <p:pic>
        <p:nvPicPr>
          <p:cNvPr id="7" name="Picture 6" descr="mail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671" y="4398264"/>
            <a:ext cx="256032" cy="2560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985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contato@ceconcontabilidade.com</a:t>
            </a:r>
          </a:p>
        </p:txBody>
      </p:sp>
      <p:pic>
        <p:nvPicPr>
          <p:cNvPr id="9" name="Picture 8" descr="globe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8071" y="4398264"/>
            <a:ext cx="256032" cy="2560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1989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ceconcontabilidade.com.br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5394960"/>
            <a:ext cx="9448495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9DB6D8"/>
                </a:solidFill>
                <a:latin typeface="Lato"/>
              </a:rPr>
              <a:t>Material informativo, complementar ao Manual do Cliente. A orientação definitiva é feita caso a caso pela equipe da CECON, conforme a legislação vigente.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