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4.png"/><Relationship Id="rId6" Type="http://schemas.openxmlformats.org/officeDocument/2006/relationships/image" Target="../media/image1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4.png"/><Relationship Id="rId6" Type="http://schemas.openxmlformats.org/officeDocument/2006/relationships/image" Target="../media/image1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C3F9C"/>
              </a:gs>
            </a:gsLst>
            <a:lin scaled="0" ang="14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4888839" y="1051560"/>
            <a:ext cx="2414016" cy="868680"/>
          </a:xfrm>
          <a:prstGeom prst="roundRect">
            <a:avLst>
              <a:gd name="adj" fmla="val 18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0007" y="1207008"/>
            <a:ext cx="2011680" cy="6079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2331720"/>
            <a:ext cx="10362895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BFD8FA"/>
                </a:solidFill>
                <a:latin typeface="Lato"/>
              </a:rPr>
              <a:t>MANUAL DO CLIENTE · COMPLEMENTO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743200"/>
            <a:ext cx="10362895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4400" b="1" i="0">
                <a:solidFill>
                  <a:srgbClr val="FFFFFF"/>
                </a:solidFill>
                <a:latin typeface="Lato"/>
              </a:rPr>
              <a:t>Complemento para </a:t>
            </a:r>
            <a:r>
              <a:rPr sz="4400" b="1" i="0">
                <a:solidFill>
                  <a:srgbClr val="BFD8FA"/>
                </a:solidFill>
                <a:latin typeface="Lato"/>
              </a:rPr>
              <a:t>Infoprodutores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206240"/>
            <a:ext cx="853409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700" b="0" i="0">
                <a:solidFill>
                  <a:srgbClr val="DBE8FF"/>
                </a:solidFill>
                <a:latin typeface="Lato"/>
              </a:rPr>
              <a:t>Um material para quem vive de produtos e serviços digitais. Antes de tudo, mapeamos como você vende.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Complemento  ·  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book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PASSO 1 · O QUE VOCÊ VENDE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012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Seus </a:t>
            </a:r>
            <a:r>
              <a:rPr sz="3000" b="1" i="0">
                <a:solidFill>
                  <a:srgbClr val="1668DC"/>
                </a:solidFill>
                <a:latin typeface="Lato"/>
              </a:rPr>
              <a:t>produtos e serviços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68680" y="2377440"/>
            <a:ext cx="1965960" cy="1828800"/>
          </a:xfrm>
          <a:prstGeom prst="roundRect">
            <a:avLst>
              <a:gd name="adj" fmla="val 10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531619" y="269748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boo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1639" y="2857500"/>
            <a:ext cx="320040" cy="32004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60120" y="3520440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14385F"/>
                </a:solidFill>
                <a:latin typeface="Lato"/>
              </a:rPr>
              <a:t>Ebooks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971800" y="2377440"/>
            <a:ext cx="1965960" cy="1828800"/>
          </a:xfrm>
          <a:prstGeom prst="roundRect">
            <a:avLst>
              <a:gd name="adj" fmla="val 10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3634740" y="269748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people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94760" y="2857500"/>
            <a:ext cx="320040" cy="3200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063240" y="3520440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14385F"/>
                </a:solidFill>
                <a:latin typeface="Lato"/>
              </a:rPr>
              <a:t>Mentorias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074920" y="2377440"/>
            <a:ext cx="1965960" cy="1828800"/>
          </a:xfrm>
          <a:prstGeom prst="roundRect">
            <a:avLst>
              <a:gd name="adj" fmla="val 10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5737860" y="269748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1" name="Picture 20" descr="screen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7880" y="2857500"/>
            <a:ext cx="320040" cy="32004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166359" y="3520440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14385F"/>
                </a:solidFill>
                <a:latin typeface="Lato"/>
              </a:rPr>
              <a:t>Cursos online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178040" y="2377440"/>
            <a:ext cx="1965960" cy="1828800"/>
          </a:xfrm>
          <a:prstGeom prst="roundRect">
            <a:avLst>
              <a:gd name="adj" fmla="val 10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7840979" y="269748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5" name="Picture 24" descr="mic_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00999" y="2857500"/>
            <a:ext cx="320040" cy="32004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269479" y="3520440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14385F"/>
                </a:solidFill>
                <a:latin typeface="Lato"/>
              </a:rPr>
              <a:t>Palestras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281159" y="2377440"/>
            <a:ext cx="1965960" cy="1828800"/>
          </a:xfrm>
          <a:prstGeom prst="roundRect">
            <a:avLst>
              <a:gd name="adj" fmla="val 10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9944099" y="269748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9" name="Picture 28" descr="mega_b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04119" y="2857500"/>
            <a:ext cx="320040" cy="320040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9372599" y="3520440"/>
            <a:ext cx="17830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14385F"/>
                </a:solidFill>
                <a:latin typeface="Lato"/>
              </a:rPr>
              <a:t>Publicidade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8680" y="4480560"/>
            <a:ext cx="1042416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5A6066"/>
                </a:solidFill>
                <a:latin typeface="Lato"/>
              </a:rPr>
              <a:t>O primeiro passo é entender o que você comercializa, porque cada tipo tem o seu tratamento fiscal.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Complemento  ·  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cart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PASSO 2 · ONDE VOCÊ VENDE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012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Suas </a:t>
            </a:r>
            <a:r>
              <a:rPr sz="3000" b="1" i="0">
                <a:solidFill>
                  <a:srgbClr val="1668DC"/>
                </a:solidFill>
                <a:latin typeface="Lato"/>
              </a:rPr>
              <a:t>plataformas de venda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103120"/>
            <a:ext cx="1042416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sz="1500" b="0" i="0">
                <a:solidFill>
                  <a:srgbClr val="33373B"/>
                </a:solidFill>
                <a:latin typeface="Lato"/>
              </a:rPr>
              <a:t>Precisamos saber por onde as vendas acontecem: isso muda a emissão de notas, os recebimentos e os repasses.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68680" y="3063240"/>
            <a:ext cx="1399032" cy="512064"/>
          </a:xfrm>
          <a:prstGeom prst="roundRect">
            <a:avLst>
              <a:gd name="adj" fmla="val 5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3182112"/>
            <a:ext cx="1399032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Lato"/>
              </a:rPr>
              <a:t>Hotmart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468880" y="3063240"/>
            <a:ext cx="1143000" cy="512064"/>
          </a:xfrm>
          <a:prstGeom prst="roundRect">
            <a:avLst>
              <a:gd name="adj" fmla="val 5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468880" y="3182112"/>
            <a:ext cx="1143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Lato"/>
              </a:rPr>
              <a:t>Eduzz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813048" y="3063240"/>
            <a:ext cx="1271016" cy="512064"/>
          </a:xfrm>
          <a:prstGeom prst="roundRect">
            <a:avLst>
              <a:gd name="adj" fmla="val 5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813048" y="3182112"/>
            <a:ext cx="1271016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Lato"/>
              </a:rPr>
              <a:t>Kiwify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285232" y="3063240"/>
            <a:ext cx="1527048" cy="512064"/>
          </a:xfrm>
          <a:prstGeom prst="roundRect">
            <a:avLst>
              <a:gd name="adj" fmla="val 5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285232" y="3182112"/>
            <a:ext cx="1527048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Lato"/>
              </a:rPr>
              <a:t>Pagar.me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013448" y="3063240"/>
            <a:ext cx="1143000" cy="512064"/>
          </a:xfrm>
          <a:prstGeom prst="roundRect">
            <a:avLst>
              <a:gd name="adj" fmla="val 5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013448" y="3182112"/>
            <a:ext cx="11430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Lato"/>
              </a:rPr>
              <a:t>Hubla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357616" y="3063240"/>
            <a:ext cx="886968" cy="512064"/>
          </a:xfrm>
          <a:prstGeom prst="roundRect">
            <a:avLst>
              <a:gd name="adj" fmla="val 50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357616" y="3182112"/>
            <a:ext cx="886968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FFFFFF"/>
                </a:solidFill>
                <a:latin typeface="Lato"/>
              </a:rPr>
              <a:t>TMB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68680" y="3721608"/>
            <a:ext cx="2423160" cy="512064"/>
          </a:xfrm>
          <a:prstGeom prst="roundRect">
            <a:avLst>
              <a:gd name="adj" fmla="val 5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68680" y="3840480"/>
            <a:ext cx="242316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e muitas outras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68680" y="4590288"/>
            <a:ext cx="10424160" cy="960120"/>
          </a:xfrm>
          <a:prstGeom prst="roundRect">
            <a:avLst>
              <a:gd name="adj" fmla="val 12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7" name="Picture 26" descr="info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9576" y="4878324"/>
            <a:ext cx="384048" cy="384048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828800" y="4590288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33373B"/>
                </a:solidFill>
                <a:latin typeface="Lato"/>
              </a:rPr>
              <a:t>Cada plataforma tem particularidades de </a:t>
            </a:r>
            <a:r>
              <a:rPr sz="1250" b="1" i="0">
                <a:solidFill>
                  <a:srgbClr val="33373B"/>
                </a:solidFill>
                <a:latin typeface="Lato"/>
              </a:rPr>
              <a:t>recebimento, taxas e repasses</a:t>
            </a:r>
            <a:r>
              <a:rPr sz="1250" b="0" i="0">
                <a:solidFill>
                  <a:srgbClr val="33373B"/>
                </a:solidFill>
                <a:latin typeface="Lato"/>
              </a:rPr>
              <a:t>. Mapear isso evita divergências na apuração.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Complemento  ·  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hare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PASSO 3 · COM QUEM VOCÊ VENDE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012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Coprodução e </a:t>
            </a:r>
            <a:r>
              <a:rPr sz="3000" b="1" i="0">
                <a:solidFill>
                  <a:srgbClr val="1668DC"/>
                </a:solidFill>
                <a:latin typeface="Lato"/>
              </a:rPr>
              <a:t>afiliados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68680" y="2194560"/>
            <a:ext cx="5120640" cy="182880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124712" y="2450591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share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6444" y="2592324"/>
            <a:ext cx="283464" cy="28346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24712" y="3154680"/>
            <a:ext cx="460857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Coprodução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4712" y="3566160"/>
            <a:ext cx="4608575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Quando mais de uma pessoa ou empresa participa da criação e do lançamento do produto e divide a receita das vendas.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172200" y="2194560"/>
            <a:ext cx="5120640" cy="182880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6428232" y="2450591"/>
            <a:ext cx="566928" cy="566928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8" name="Picture 17" descr="people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9964" y="2592324"/>
            <a:ext cx="283464" cy="28346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6428232" y="3154680"/>
            <a:ext cx="4608575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50" b="1" i="0">
                <a:solidFill>
                  <a:srgbClr val="14385F"/>
                </a:solidFill>
                <a:latin typeface="Lato"/>
              </a:rPr>
              <a:t>Afiliados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28232" y="3566160"/>
            <a:ext cx="4608575" cy="365759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sz="1150" b="0" i="0">
                <a:solidFill>
                  <a:srgbClr val="5A6066"/>
                </a:solidFill>
                <a:latin typeface="Lato"/>
              </a:rPr>
              <a:t>Quando terceiros divulgam e vendem o seu produto em troca de uma comissão sobre cada venda.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68680" y="4297680"/>
            <a:ext cx="10424160" cy="96012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E47A8"/>
              </a:gs>
            </a:gsLst>
            <a:lin scaled="0" ang="20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2" name="Picture 21" descr="bulb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79576" y="4585716"/>
            <a:ext cx="384048" cy="38404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828800" y="429768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FFFFFF"/>
                </a:solidFill>
                <a:latin typeface="Lato"/>
              </a:rPr>
              <a:t>Se você trabalha com parceiros, isso impacta a divisão da receita e a emissão de notas. </a:t>
            </a:r>
            <a:r>
              <a:rPr sz="1250" b="1" i="0">
                <a:solidFill>
                  <a:srgbClr val="FFFFFF"/>
                </a:solidFill>
                <a:latin typeface="Lato"/>
              </a:rPr>
              <a:t>Precisamos saber se e como você usa esses modelos.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 rot="16200000">
            <a:off x="-1051560" y="1280160"/>
            <a:ext cx="274320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/>
            <a:r>
              <a:rPr sz="1000" b="1">
                <a:solidFill>
                  <a:srgbClr val="1668DC"/>
                </a:solidFill>
                <a:latin typeface="Lato"/>
              </a:rPr>
              <a:t>Complemento  ·  Manual do Cliente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" y="2377440"/>
            <a:ext cx="32004" cy="2103120"/>
          </a:xfrm>
          <a:prstGeom prst="rect">
            <a:avLst/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logo_offici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9975" y="384048"/>
            <a:ext cx="1828800" cy="5526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68680" y="914400"/>
            <a:ext cx="640080" cy="640080"/>
          </a:xfrm>
          <a:prstGeom prst="roundRect">
            <a:avLst>
              <a:gd name="adj" fmla="val 30000"/>
            </a:avLst>
          </a:prstGeom>
          <a:solidFill>
            <a:srgbClr val="1668D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hield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699" y="1074420"/>
            <a:ext cx="320040" cy="32004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37360" y="932688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300" b="1" i="0">
                <a:solidFill>
                  <a:srgbClr val="1668DC"/>
                </a:solidFill>
                <a:latin typeface="Lato"/>
              </a:rPr>
              <a:t>PASSO 4 · COMO VOCÊ EMITE AS NOTAS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243584"/>
            <a:ext cx="96012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14385F"/>
                </a:solidFill>
                <a:latin typeface="Lato"/>
              </a:rPr>
              <a:t>Um emissor à altura </a:t>
            </a:r>
            <a:r>
              <a:rPr sz="3000" b="1" i="0">
                <a:solidFill>
                  <a:srgbClr val="1668DC"/>
                </a:solidFill>
                <a:latin typeface="Lato"/>
              </a:rPr>
              <a:t>da sua operação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783080"/>
            <a:ext cx="10424160" cy="27432"/>
          </a:xfrm>
          <a:prstGeom prst="rect">
            <a:avLst/>
          </a:prstGeom>
          <a:solidFill>
            <a:srgbClr val="D9E4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68680" y="2103120"/>
            <a:ext cx="10424160" cy="960120"/>
          </a:xfrm>
          <a:prstGeom prst="roundRect">
            <a:avLst>
              <a:gd name="adj" fmla="val 12000"/>
            </a:avLst>
          </a:prstGeom>
          <a:solidFill>
            <a:srgbClr val="1438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2" name="Picture 11" descr="shield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76" y="2391156"/>
            <a:ext cx="384048" cy="3840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828800" y="210312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1" i="0">
                <a:solidFill>
                  <a:srgbClr val="FFFFFF"/>
                </a:solidFill>
                <a:latin typeface="Lato"/>
              </a:rPr>
              <a:t>As plataformas informam suas vendas à Receita Federal (DIMP). </a:t>
            </a:r>
            <a:r>
              <a:rPr sz="1250" b="0" i="0">
                <a:solidFill>
                  <a:srgbClr val="FFFFFF"/>
                </a:solidFill>
                <a:latin typeface="Lato"/>
              </a:rPr>
              <a:t>Por isso, emitir as notas corretamente não é opcional: é o que mantém a sua operação regular e segura.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68680" y="3291840"/>
            <a:ext cx="5120640" cy="160020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1124712" y="3547872"/>
            <a:ext cx="548640" cy="54864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6" name="Picture 15" descr="link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1872" y="3685031"/>
            <a:ext cx="274320" cy="27432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828800" y="3547872"/>
            <a:ext cx="39319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4385F"/>
                </a:solidFill>
                <a:latin typeface="Lato"/>
              </a:rPr>
              <a:t>Com plataformas de venda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3950208"/>
            <a:ext cx="3931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Para emissão em escala, indicamos: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828800" y="4434840"/>
            <a:ext cx="1078992" cy="365760"/>
          </a:xfrm>
          <a:prstGeom prst="roundRect">
            <a:avLst>
              <a:gd name="adj" fmla="val 5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828800" y="4489704"/>
            <a:ext cx="1078992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1668DC"/>
                </a:solidFill>
                <a:latin typeface="Lato"/>
              </a:rPr>
              <a:t>eNotas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044952" y="4434840"/>
            <a:ext cx="960120" cy="365760"/>
          </a:xfrm>
          <a:prstGeom prst="roundRect">
            <a:avLst>
              <a:gd name="adj" fmla="val 5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044952" y="4489704"/>
            <a:ext cx="9601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1668DC"/>
                </a:solidFill>
                <a:latin typeface="Lato"/>
              </a:rPr>
              <a:t>Spedy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172200" y="3291840"/>
            <a:ext cx="5120640" cy="1600200"/>
          </a:xfrm>
          <a:prstGeom prst="roundRect">
            <a:avLst>
              <a:gd name="adj" fmla="val 9000"/>
            </a:avLst>
          </a:prstGeom>
          <a:solidFill>
            <a:srgbClr val="EAF1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6428232" y="3547872"/>
            <a:ext cx="548640" cy="548640"/>
          </a:xfrm>
          <a:prstGeom prst="roundRect">
            <a:avLst>
              <a:gd name="adj" fmla="val 3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5" name="Picture 24" descr="people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5392" y="3685031"/>
            <a:ext cx="274320" cy="274320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7132320" y="3547872"/>
            <a:ext cx="39319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14385F"/>
                </a:solidFill>
                <a:latin typeface="Lato"/>
              </a:rPr>
              <a:t>Consultorias e mentorias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32320" y="3950208"/>
            <a:ext cx="3931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5A6066"/>
                </a:solidFill>
                <a:latin typeface="Lato"/>
              </a:rPr>
              <a:t>Conforme a forma de venda, atende: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132320" y="4434840"/>
            <a:ext cx="960120" cy="365760"/>
          </a:xfrm>
          <a:prstGeom prst="roundRect">
            <a:avLst>
              <a:gd name="adj" fmla="val 50000"/>
            </a:avLst>
          </a:prstGeom>
          <a:solidFill>
            <a:srgbClr val="EEF4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132320" y="4489704"/>
            <a:ext cx="9601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1668DC"/>
                </a:solidFill>
                <a:latin typeface="Lato"/>
              </a:rPr>
              <a:t>Asaas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68680" y="5120640"/>
            <a:ext cx="10424160" cy="960120"/>
          </a:xfrm>
          <a:prstGeom prst="rect">
            <a:avLst/>
          </a:prstGeom>
          <a:gradFill rotWithShape="1">
            <a:gsLst>
              <a:gs pos="0">
                <a:srgbClr val="1972EC"/>
              </a:gs>
              <a:gs pos="100000">
                <a:srgbClr val="0E47A8"/>
              </a:gs>
            </a:gsLst>
            <a:lin scaled="0" ang="20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1" name="Picture 30" descr="bulb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79576" y="5408676"/>
            <a:ext cx="384048" cy="38404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828800" y="5120640"/>
            <a:ext cx="914400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8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FFFFFF"/>
                </a:solidFill>
                <a:latin typeface="Lato"/>
              </a:rPr>
              <a:t>A escolha do emissor depende de como você vende. </a:t>
            </a:r>
            <a:r>
              <a:rPr sz="1250" b="1" i="0">
                <a:solidFill>
                  <a:srgbClr val="FFFFFF"/>
                </a:solidFill>
                <a:latin typeface="Lato"/>
              </a:rPr>
              <a:t>Definimos a melhor opção junto com você.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63A6E"/>
              </a:gs>
              <a:gs pos="100000">
                <a:srgbClr val="0A2851"/>
              </a:gs>
            </a:gsLst>
            <a:lin scaled="0" ang="144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103120"/>
            <a:ext cx="10362895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 b="1" i="0">
                <a:solidFill>
                  <a:srgbClr val="FFFFFF"/>
                </a:solidFill>
                <a:latin typeface="Lato"/>
              </a:rPr>
              <a:t>Vamos mapear a sua </a:t>
            </a:r>
            <a:r>
              <a:rPr sz="4000" b="1" i="0">
                <a:solidFill>
                  <a:srgbClr val="BFD8FA"/>
                </a:solidFill>
                <a:latin typeface="Lato"/>
              </a:rPr>
              <a:t>operação?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200400"/>
            <a:ext cx="8534095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sz="1600" b="0" i="0">
                <a:solidFill>
                  <a:srgbClr val="CDDDF5"/>
                </a:solidFill>
                <a:latin typeface="Lato"/>
              </a:rPr>
              <a:t>Com esses pontos claros, estruturamos a contabilidade do seu infoproduto do jeito certo, desde o começo.</a:t>
            </a:r>
          </a:p>
        </p:txBody>
      </p:sp>
      <p:pic>
        <p:nvPicPr>
          <p:cNvPr id="5" name="Picture 4" descr="phone_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271" y="4398264"/>
            <a:ext cx="256032" cy="2560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98167" y="4389120"/>
            <a:ext cx="374903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DBE8FF"/>
                </a:solidFill>
                <a:latin typeface="Lato"/>
              </a:rPr>
              <a:t>(34) 9 9797-9633</a:t>
            </a:r>
          </a:p>
        </p:txBody>
      </p:sp>
      <p:pic>
        <p:nvPicPr>
          <p:cNvPr id="7" name="Picture 6" descr="mail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671" y="4398264"/>
            <a:ext cx="256032" cy="2560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998567" y="4389120"/>
            <a:ext cx="374903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DBE8FF"/>
                </a:solidFill>
                <a:latin typeface="Lato"/>
              </a:rPr>
              <a:t>contato@ceconcontabilidade.com</a:t>
            </a:r>
          </a:p>
        </p:txBody>
      </p:sp>
      <p:pic>
        <p:nvPicPr>
          <p:cNvPr id="9" name="Picture 8" descr="globe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8071" y="4398264"/>
            <a:ext cx="256032" cy="25603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198967" y="4389120"/>
            <a:ext cx="3749039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</a:pPr>
            <a:r>
              <a:rPr sz="1250" b="0" i="0">
                <a:solidFill>
                  <a:srgbClr val="DBE8FF"/>
                </a:solidFill>
                <a:latin typeface="Lato"/>
              </a:rPr>
              <a:t>ceconcontabilidade.com.br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5394960"/>
            <a:ext cx="9448495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sz="1100" b="0" i="0">
                <a:solidFill>
                  <a:srgbClr val="9DB6D8"/>
                </a:solidFill>
                <a:latin typeface="Lato"/>
              </a:rPr>
              <a:t>Material informativo, complementar ao Manual do Cliente. A orientação definitiva é feita caso a caso pela equipe da CECON, conforme a legislação vigente.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