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17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17.pn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17.png"/><Relationship Id="rId4" Type="http://schemas.openxmlformats.org/officeDocument/2006/relationships/image" Target="../media/image12.pn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2.png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3.png"/><Relationship Id="rId4" Type="http://schemas.openxmlformats.org/officeDocument/2006/relationships/image" Target="../media/image17.png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12.png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4.png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12.png"/><Relationship Id="rId4" Type="http://schemas.openxmlformats.org/officeDocument/2006/relationships/image" Target="../media/image4.png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5.png"/><Relationship Id="rId3" Type="http://schemas.openxmlformats.org/officeDocument/2006/relationships/image" Target="../media/image26.png"/><Relationship Id="rId4" Type="http://schemas.openxmlformats.org/officeDocument/2006/relationships/image" Target="../media/image27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9.png"/><Relationship Id="rId6" Type="http://schemas.openxmlformats.org/officeDocument/2006/relationships/image" Target="../media/image10.png"/><Relationship Id="rId7" Type="http://schemas.openxmlformats.org/officeDocument/2006/relationships/image" Target="../media/image11.png"/><Relationship Id="rId8" Type="http://schemas.openxmlformats.org/officeDocument/2006/relationships/image" Target="../media/image12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7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13.png"/><Relationship Id="rId4" Type="http://schemas.openxmlformats.org/officeDocument/2006/relationships/image" Target="../media/image14.png"/><Relationship Id="rId5" Type="http://schemas.openxmlformats.org/officeDocument/2006/relationships/image" Target="../media/image15.png"/><Relationship Id="rId6" Type="http://schemas.openxmlformats.org/officeDocument/2006/relationships/image" Target="../media/image16.png"/><Relationship Id="rId7" Type="http://schemas.openxmlformats.org/officeDocument/2006/relationships/image" Target="../media/image10.png"/><Relationship Id="rId8" Type="http://schemas.openxmlformats.org/officeDocument/2006/relationships/image" Target="../media/image17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18.png"/><Relationship Id="rId5" Type="http://schemas.openxmlformats.org/officeDocument/2006/relationships/image" Target="../media/image19.png"/><Relationship Id="rId6" Type="http://schemas.openxmlformats.org/officeDocument/2006/relationships/image" Target="../media/image11.png"/><Relationship Id="rId7" Type="http://schemas.openxmlformats.org/officeDocument/2006/relationships/image" Target="../media/image6.png"/><Relationship Id="rId8" Type="http://schemas.openxmlformats.org/officeDocument/2006/relationships/image" Target="../media/image20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12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gradFill rotWithShape="1">
            <a:gsLst>
              <a:gs pos="0">
                <a:srgbClr val="1972EC"/>
              </a:gs>
              <a:gs pos="100000">
                <a:srgbClr val="0C3F9C"/>
              </a:gs>
            </a:gsLst>
            <a:lin scaled="0" ang="1440000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4888839" y="1097280"/>
            <a:ext cx="2414016" cy="868680"/>
          </a:xfrm>
          <a:prstGeom prst="roundRect">
            <a:avLst>
              <a:gd name="adj" fmla="val 18000"/>
            </a:avLst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logo_offici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0007" y="1252728"/>
            <a:ext cx="2011680" cy="60790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14400" y="2468880"/>
            <a:ext cx="10362895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BFD8FA"/>
                </a:solidFill>
                <a:latin typeface="Lato"/>
              </a:rPr>
              <a:t>CECON SOLUÇÕES CONTÁBEIS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880360"/>
            <a:ext cx="10362895" cy="10972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800" b="1" i="0">
                <a:solidFill>
                  <a:srgbClr val="FFFFFF"/>
                </a:solidFill>
                <a:latin typeface="Lato"/>
              </a:rPr>
              <a:t>Manual do Cliente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828800" y="4114800"/>
            <a:ext cx="8534095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700" b="0" i="0">
                <a:solidFill>
                  <a:srgbClr val="DBE8FF"/>
                </a:solidFill>
                <a:latin typeface="Lato"/>
              </a:rPr>
              <a:t>Tudo o que você precisa saber sobre a nossa forma de trabalho, suas obrigações e como cuidamos do seu negócio.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 rot="16200000">
            <a:off x="-1051560" y="1280160"/>
            <a:ext cx="2743200" cy="36576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ctr"/>
            <a:r>
              <a:rPr sz="1000" b="1">
                <a:solidFill>
                  <a:srgbClr val="1668DC"/>
                </a:solidFill>
                <a:latin typeface="Lato"/>
              </a:rPr>
              <a:t>Manual do Cliente</a:t>
            </a:r>
          </a:p>
        </p:txBody>
      </p:sp>
      <p:sp>
        <p:nvSpPr>
          <p:cNvPr id="4" name="Rectangle 3"/>
          <p:cNvSpPr/>
          <p:nvPr/>
        </p:nvSpPr>
        <p:spPr>
          <a:xfrm>
            <a:off x="274320" y="2377440"/>
            <a:ext cx="32004" cy="2103120"/>
          </a:xfrm>
          <a:prstGeom prst="rect">
            <a:avLst/>
          </a:prstGeom>
          <a:solidFill>
            <a:srgbClr val="1668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5" name="Picture 4" descr="logo_offici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59975" y="384048"/>
            <a:ext cx="1828800" cy="552642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868680" y="914400"/>
            <a:ext cx="640080" cy="640080"/>
          </a:xfrm>
          <a:prstGeom prst="roundRect">
            <a:avLst>
              <a:gd name="adj" fmla="val 30000"/>
            </a:avLst>
          </a:prstGeom>
          <a:solidFill>
            <a:srgbClr val="1668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7" name="Picture 6" descr="doc_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8699" y="1074420"/>
            <a:ext cx="320040" cy="32004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737360" y="932688"/>
            <a:ext cx="91440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i="0">
                <a:solidFill>
                  <a:srgbClr val="1668DC"/>
                </a:solidFill>
                <a:latin typeface="Lato"/>
              </a:rPr>
              <a:t>OBRIGAÇÕES · DEPARTAMENTO FISCAL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37360" y="1243584"/>
            <a:ext cx="969264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3000" b="1" i="0">
                <a:solidFill>
                  <a:srgbClr val="14385F"/>
                </a:solidFill>
                <a:latin typeface="Lato"/>
              </a:rPr>
              <a:t>Regimes </a:t>
            </a:r>
            <a:r>
              <a:rPr sz="3000" b="1" i="0">
                <a:solidFill>
                  <a:srgbClr val="1668DC"/>
                </a:solidFill>
                <a:latin typeface="Lato"/>
              </a:rPr>
              <a:t>tributários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783080"/>
            <a:ext cx="10424160" cy="27432"/>
          </a:xfrm>
          <a:prstGeom prst="rect">
            <a:avLst/>
          </a:prstGeom>
          <a:solidFill>
            <a:srgbClr val="D9E4F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2194560"/>
            <a:ext cx="2468880" cy="822960"/>
          </a:xfrm>
          <a:prstGeom prst="rect">
            <a:avLst/>
          </a:prstGeom>
          <a:solidFill>
            <a:srgbClr val="1438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978407" y="2194560"/>
            <a:ext cx="2286000" cy="8229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50" b="1" i="0">
                <a:solidFill>
                  <a:srgbClr val="FFFFFF"/>
                </a:solidFill>
                <a:latin typeface="Lato"/>
              </a:rPr>
              <a:t>MEI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337560" y="2194560"/>
            <a:ext cx="7955279" cy="822960"/>
          </a:xfrm>
          <a:prstGeom prst="rect">
            <a:avLst/>
          </a:prstGeom>
          <a:solidFill>
            <a:srgbClr val="F1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3566160" y="2194560"/>
            <a:ext cx="7543800" cy="8229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sz="1300" b="0" i="0">
                <a:solidFill>
                  <a:srgbClr val="33373B"/>
                </a:solidFill>
                <a:latin typeface="Lato"/>
              </a:rPr>
              <a:t>DAS-MEI.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68680" y="3108960"/>
            <a:ext cx="2468880" cy="822960"/>
          </a:xfrm>
          <a:prstGeom prst="rect">
            <a:avLst/>
          </a:prstGeom>
          <a:solidFill>
            <a:srgbClr val="1668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978407" y="3108960"/>
            <a:ext cx="2286000" cy="8229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50" b="1" i="0">
                <a:solidFill>
                  <a:srgbClr val="FFFFFF"/>
                </a:solidFill>
                <a:latin typeface="Lato"/>
              </a:rPr>
              <a:t>SIMPLES NACIONAL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337560" y="3108960"/>
            <a:ext cx="7955279" cy="822960"/>
          </a:xfrm>
          <a:prstGeom prst="rect">
            <a:avLst/>
          </a:prstGeom>
          <a:solidFill>
            <a:srgbClr val="F1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3566160" y="3108960"/>
            <a:ext cx="7543800" cy="8229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sz="1300" b="0" i="0">
                <a:solidFill>
                  <a:srgbClr val="33373B"/>
                </a:solidFill>
                <a:latin typeface="Lato"/>
              </a:rPr>
              <a:t>DAS, INSS e IRRF.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868680" y="4023360"/>
            <a:ext cx="2468880" cy="822960"/>
          </a:xfrm>
          <a:prstGeom prst="rect">
            <a:avLst/>
          </a:prstGeom>
          <a:solidFill>
            <a:srgbClr val="1438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978407" y="4023360"/>
            <a:ext cx="2286000" cy="8229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50" b="1" i="0">
                <a:solidFill>
                  <a:srgbClr val="FFFFFF"/>
                </a:solidFill>
                <a:latin typeface="Lato"/>
              </a:rPr>
              <a:t>LUCRO PRESUMIDO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337560" y="4023360"/>
            <a:ext cx="7955279" cy="822960"/>
          </a:xfrm>
          <a:prstGeom prst="rect">
            <a:avLst/>
          </a:prstGeom>
          <a:solidFill>
            <a:srgbClr val="F1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3566160" y="4023360"/>
            <a:ext cx="7543800" cy="8229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sz="1300" b="0" i="0">
                <a:solidFill>
                  <a:srgbClr val="33373B"/>
                </a:solidFill>
                <a:latin typeface="Lato"/>
              </a:rPr>
              <a:t>IRPJ, CSLL, PIS, COFINS, ISS, ICMS, IPI, INSS e IRRF. Base em margem de lucro presumida (PIS/COFINS cumulativo).</a:t>
            </a:r>
          </a:p>
        </p:txBody>
      </p:sp>
      <p:sp>
        <p:nvSpPr>
          <p:cNvPr id="23" name="Rectangle 22"/>
          <p:cNvSpPr/>
          <p:nvPr/>
        </p:nvSpPr>
        <p:spPr>
          <a:xfrm>
            <a:off x="868680" y="4937760"/>
            <a:ext cx="2468880" cy="822960"/>
          </a:xfrm>
          <a:prstGeom prst="rect">
            <a:avLst/>
          </a:prstGeom>
          <a:solidFill>
            <a:srgbClr val="1668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978407" y="4937760"/>
            <a:ext cx="2286000" cy="8229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50" b="1" i="0">
                <a:solidFill>
                  <a:srgbClr val="FFFFFF"/>
                </a:solidFill>
                <a:latin typeface="Lato"/>
              </a:rPr>
              <a:t>LUCRO REAL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337560" y="4937760"/>
            <a:ext cx="7955279" cy="822960"/>
          </a:xfrm>
          <a:prstGeom prst="rect">
            <a:avLst/>
          </a:prstGeom>
          <a:solidFill>
            <a:srgbClr val="F1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3566160" y="4937760"/>
            <a:ext cx="7543800" cy="8229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sz="1300" b="0" i="0">
                <a:solidFill>
                  <a:srgbClr val="33373B"/>
                </a:solidFill>
                <a:latin typeface="Lato"/>
              </a:rPr>
              <a:t>IRPJ, CSLL, PIS, COFINS, ISS, ICMS, IPI, INSS e IRRF. Base no lucro líquido efetivo (PIS/COFINS não cumulativo).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 rot="16200000">
            <a:off x="-1051560" y="1280160"/>
            <a:ext cx="2743200" cy="36576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ctr"/>
            <a:r>
              <a:rPr sz="1000" b="1">
                <a:solidFill>
                  <a:srgbClr val="1668DC"/>
                </a:solidFill>
                <a:latin typeface="Lato"/>
              </a:rPr>
              <a:t>Manual do Cliente</a:t>
            </a:r>
          </a:p>
        </p:txBody>
      </p:sp>
      <p:sp>
        <p:nvSpPr>
          <p:cNvPr id="4" name="Rectangle 3"/>
          <p:cNvSpPr/>
          <p:nvPr/>
        </p:nvSpPr>
        <p:spPr>
          <a:xfrm>
            <a:off x="274320" y="2377440"/>
            <a:ext cx="32004" cy="2103120"/>
          </a:xfrm>
          <a:prstGeom prst="rect">
            <a:avLst/>
          </a:prstGeom>
          <a:solidFill>
            <a:srgbClr val="1668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5" name="Picture 4" descr="logo_offici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59975" y="384048"/>
            <a:ext cx="1828800" cy="552642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868680" y="914400"/>
            <a:ext cx="640080" cy="640080"/>
          </a:xfrm>
          <a:prstGeom prst="roundRect">
            <a:avLst>
              <a:gd name="adj" fmla="val 30000"/>
            </a:avLst>
          </a:prstGeom>
          <a:solidFill>
            <a:srgbClr val="1668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7" name="Picture 6" descr="doc_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8699" y="1074420"/>
            <a:ext cx="320040" cy="32004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737360" y="932688"/>
            <a:ext cx="91440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i="0">
                <a:solidFill>
                  <a:srgbClr val="1668DC"/>
                </a:solidFill>
                <a:latin typeface="Lato"/>
              </a:rPr>
              <a:t>OBRIGAÇÕES · NOTAS FISCAIS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37360" y="1243584"/>
            <a:ext cx="969264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3000" b="1" i="0">
                <a:solidFill>
                  <a:srgbClr val="14385F"/>
                </a:solidFill>
                <a:latin typeface="Lato"/>
              </a:rPr>
              <a:t>Serviços </a:t>
            </a:r>
            <a:r>
              <a:rPr sz="3000" b="1" i="0">
                <a:solidFill>
                  <a:srgbClr val="1668DC"/>
                </a:solidFill>
                <a:latin typeface="Lato"/>
              </a:rPr>
              <a:t>(NFSe)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783080"/>
            <a:ext cx="10424160" cy="27432"/>
          </a:xfrm>
          <a:prstGeom prst="rect">
            <a:avLst/>
          </a:prstGeom>
          <a:solidFill>
            <a:srgbClr val="D9E4F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2057400"/>
            <a:ext cx="10424160" cy="12801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8000"/>
              </a:lnSpc>
              <a:spcBef>
                <a:spcPts val="0"/>
              </a:spcBef>
              <a:spcAft>
                <a:spcPts val="0"/>
              </a:spcAft>
            </a:pPr>
            <a:r>
              <a:rPr sz="1350" b="0" i="0">
                <a:solidFill>
                  <a:srgbClr val="33373B"/>
                </a:solidFill>
                <a:latin typeface="Lato"/>
              </a:rPr>
              <a:t>Caso sua empresa seja prestadora de serviços, a cada serviço realizado é necessária a emissão da NFSe, feita no </a:t>
            </a:r>
            <a:r>
              <a:rPr sz="1350" b="1" i="0">
                <a:solidFill>
                  <a:srgbClr val="14385F"/>
                </a:solidFill>
                <a:latin typeface="Lato"/>
              </a:rPr>
              <a:t>emissor nacional</a:t>
            </a:r>
            <a:r>
              <a:rPr sz="1350" b="0" i="0">
                <a:solidFill>
                  <a:srgbClr val="33373B"/>
                </a:solidFill>
                <a:latin typeface="Lato"/>
              </a:rPr>
              <a:t> ou no sistema da prefeitura do município.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868680" y="2834640"/>
            <a:ext cx="10424160" cy="960120"/>
          </a:xfrm>
          <a:prstGeom prst="roundRect">
            <a:avLst>
              <a:gd name="adj" fmla="val 12000"/>
            </a:avLst>
          </a:prstGeom>
          <a:solidFill>
            <a:srgbClr val="1438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3" name="Picture 12" descr="doc_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9576" y="3122676"/>
            <a:ext cx="384048" cy="384048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1828800" y="2834640"/>
            <a:ext cx="9144000" cy="9601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18000"/>
              </a:lnSpc>
              <a:spcBef>
                <a:spcPts val="0"/>
              </a:spcBef>
              <a:spcAft>
                <a:spcPts val="0"/>
              </a:spcAft>
            </a:pPr>
            <a:r>
              <a:rPr sz="1250" b="1" i="0">
                <a:solidFill>
                  <a:srgbClr val="FFFFFF"/>
                </a:solidFill>
                <a:latin typeface="Lato"/>
              </a:rPr>
              <a:t>A emissão das notas é de responsabilidade do cliente. </a:t>
            </a:r>
            <a:r>
              <a:rPr sz="1250" b="0" i="0">
                <a:solidFill>
                  <a:srgbClr val="FFFFFF"/>
                </a:solidFill>
                <a:latin typeface="Lato"/>
              </a:rPr>
              <a:t>Caso prefira que a CECON emita por você, é um serviço opcional à parte, conforme a tabela abaixo.</a:t>
            </a:r>
          </a:p>
        </p:txBody>
      </p:sp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868680" y="3977639"/>
          <a:ext cx="10424160" cy="234086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029200"/>
                <a:gridCol w="2743200"/>
                <a:gridCol w="2651760"/>
              </a:tblGrid>
              <a:tr h="292608">
                <a:tc>
                  <a:txBody>
                    <a:bodyPr/>
                    <a:lstStyle/>
                    <a:p>
                      <a:r>
                        <a:rPr sz="1200" b="1">
                          <a:solidFill>
                            <a:srgbClr val="FFFFFF"/>
                          </a:solidFill>
                          <a:latin typeface="Lato"/>
                        </a:rPr>
                        <a:t>Quantidade de Notas</a:t>
                      </a:r>
                    </a:p>
                  </a:txBody>
                  <a:tcPr marL="146304" marT="18288" marB="18288" anchor="ctr">
                    <a:solidFill>
                      <a:srgbClr val="14385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 b="1">
                          <a:solidFill>
                            <a:srgbClr val="FFFFFF"/>
                          </a:solidFill>
                          <a:latin typeface="Lato"/>
                        </a:rPr>
                        <a:t>Valor Mensal</a:t>
                      </a:r>
                    </a:p>
                  </a:txBody>
                  <a:tcPr marL="146304" marT="18288" marB="18288" anchor="ctr">
                    <a:solidFill>
                      <a:srgbClr val="14385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 b="1">
                          <a:solidFill>
                            <a:srgbClr val="FFFFFF"/>
                          </a:solidFill>
                          <a:latin typeface="Lato"/>
                        </a:rPr>
                        <a:t>Custo por Nota</a:t>
                      </a:r>
                    </a:p>
                  </a:txBody>
                  <a:tcPr marL="146304" marT="18288" marB="18288" anchor="ctr">
                    <a:solidFill>
                      <a:srgbClr val="14385F"/>
                    </a:solidFill>
                  </a:tcPr>
                </a:tc>
              </a:tr>
              <a:tr h="292608">
                <a:tc>
                  <a:txBody>
                    <a:bodyPr/>
                    <a:lstStyle/>
                    <a:p>
                      <a:r>
                        <a:rPr sz="1200" b="1">
                          <a:solidFill>
                            <a:srgbClr val="14385F"/>
                          </a:solidFill>
                          <a:latin typeface="Lato"/>
                        </a:rPr>
                        <a:t>Notas eventuais (esporádicas)</a:t>
                      </a:r>
                    </a:p>
                  </a:txBody>
                  <a:tcPr marL="146304" marT="18288" marB="18288" anchor="ctr">
                    <a:solidFill>
                      <a:srgbClr val="E8F0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 b="0">
                          <a:solidFill>
                            <a:srgbClr val="33373B"/>
                          </a:solidFill>
                          <a:latin typeface="Lato"/>
                        </a:rPr>
                        <a:t>R$ 9,70 por nota</a:t>
                      </a:r>
                    </a:p>
                  </a:txBody>
                  <a:tcPr marL="146304" marT="18288" marB="18288" anchor="ctr">
                    <a:solidFill>
                      <a:srgbClr val="E8F0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 b="0">
                          <a:solidFill>
                            <a:srgbClr val="33373B"/>
                          </a:solidFill>
                          <a:latin typeface="Lato"/>
                        </a:rPr>
                        <a:t>R$ 9,70</a:t>
                      </a:r>
                    </a:p>
                  </a:txBody>
                  <a:tcPr marL="146304" marT="18288" marB="18288" anchor="ctr">
                    <a:solidFill>
                      <a:srgbClr val="E8F0FB"/>
                    </a:solidFill>
                  </a:tcPr>
                </a:tc>
              </a:tr>
              <a:tr h="292608">
                <a:tc>
                  <a:txBody>
                    <a:bodyPr/>
                    <a:lstStyle/>
                    <a:p>
                      <a:r>
                        <a:rPr sz="1200" b="1">
                          <a:solidFill>
                            <a:srgbClr val="14385F"/>
                          </a:solidFill>
                          <a:latin typeface="Lato"/>
                        </a:rPr>
                        <a:t>Até 10 notas no mês</a:t>
                      </a:r>
                    </a:p>
                  </a:txBody>
                  <a:tcPr marL="146304" marT="18288" marB="18288" anchor="ctr">
                    <a:solidFill>
                      <a:srgbClr val="F4F8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 b="0">
                          <a:solidFill>
                            <a:srgbClr val="33373B"/>
                          </a:solidFill>
                          <a:latin typeface="Lato"/>
                        </a:rPr>
                        <a:t>R$ 97,00</a:t>
                      </a:r>
                    </a:p>
                  </a:txBody>
                  <a:tcPr marL="146304" marT="18288" marB="18288" anchor="ctr">
                    <a:solidFill>
                      <a:srgbClr val="F4F8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 b="0">
                          <a:solidFill>
                            <a:srgbClr val="33373B"/>
                          </a:solidFill>
                          <a:latin typeface="Lato"/>
                        </a:rPr>
                        <a:t>R$ 9,70</a:t>
                      </a:r>
                    </a:p>
                  </a:txBody>
                  <a:tcPr marL="146304" marT="18288" marB="18288" anchor="ctr">
                    <a:solidFill>
                      <a:srgbClr val="F4F8FD"/>
                    </a:solidFill>
                  </a:tcPr>
                </a:tc>
              </a:tr>
              <a:tr h="292608">
                <a:tc>
                  <a:txBody>
                    <a:bodyPr/>
                    <a:lstStyle/>
                    <a:p>
                      <a:r>
                        <a:rPr sz="1200" b="1">
                          <a:solidFill>
                            <a:srgbClr val="14385F"/>
                          </a:solidFill>
                          <a:latin typeface="Lato"/>
                        </a:rPr>
                        <a:t>De 11 a 30 notas</a:t>
                      </a:r>
                    </a:p>
                  </a:txBody>
                  <a:tcPr marL="146304" marT="18288" marB="18288" anchor="ctr">
                    <a:solidFill>
                      <a:srgbClr val="E8F0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 b="0">
                          <a:solidFill>
                            <a:srgbClr val="33373B"/>
                          </a:solidFill>
                          <a:latin typeface="Lato"/>
                        </a:rPr>
                        <a:t>R$ 167,00</a:t>
                      </a:r>
                    </a:p>
                  </a:txBody>
                  <a:tcPr marL="146304" marT="18288" marB="18288" anchor="ctr">
                    <a:solidFill>
                      <a:srgbClr val="E8F0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 b="0">
                          <a:solidFill>
                            <a:srgbClr val="33373B"/>
                          </a:solidFill>
                          <a:latin typeface="Lato"/>
                        </a:rPr>
                        <a:t>R$ 5,57</a:t>
                      </a:r>
                    </a:p>
                  </a:txBody>
                  <a:tcPr marL="146304" marT="18288" marB="18288" anchor="ctr">
                    <a:solidFill>
                      <a:srgbClr val="E8F0FB"/>
                    </a:solidFill>
                  </a:tcPr>
                </a:tc>
              </a:tr>
              <a:tr h="292608">
                <a:tc>
                  <a:txBody>
                    <a:bodyPr/>
                    <a:lstStyle/>
                    <a:p>
                      <a:r>
                        <a:rPr sz="1200" b="1">
                          <a:solidFill>
                            <a:srgbClr val="14385F"/>
                          </a:solidFill>
                          <a:latin typeface="Lato"/>
                        </a:rPr>
                        <a:t>De 31 a 50 notas</a:t>
                      </a:r>
                    </a:p>
                  </a:txBody>
                  <a:tcPr marL="146304" marT="18288" marB="18288" anchor="ctr">
                    <a:solidFill>
                      <a:srgbClr val="F4F8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 b="0">
                          <a:solidFill>
                            <a:srgbClr val="33373B"/>
                          </a:solidFill>
                          <a:latin typeface="Lato"/>
                        </a:rPr>
                        <a:t>R$ 197,00</a:t>
                      </a:r>
                    </a:p>
                  </a:txBody>
                  <a:tcPr marL="146304" marT="18288" marB="18288" anchor="ctr">
                    <a:solidFill>
                      <a:srgbClr val="F4F8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 b="0">
                          <a:solidFill>
                            <a:srgbClr val="33373B"/>
                          </a:solidFill>
                          <a:latin typeface="Lato"/>
                        </a:rPr>
                        <a:t>R$ 3,94</a:t>
                      </a:r>
                    </a:p>
                  </a:txBody>
                  <a:tcPr marL="146304" marT="18288" marB="18288" anchor="ctr">
                    <a:solidFill>
                      <a:srgbClr val="F4F8FD"/>
                    </a:solidFill>
                  </a:tcPr>
                </a:tc>
              </a:tr>
              <a:tr h="292608">
                <a:tc>
                  <a:txBody>
                    <a:bodyPr/>
                    <a:lstStyle/>
                    <a:p>
                      <a:r>
                        <a:rPr sz="1200" b="1">
                          <a:solidFill>
                            <a:srgbClr val="14385F"/>
                          </a:solidFill>
                          <a:latin typeface="Lato"/>
                        </a:rPr>
                        <a:t>De 51 a 100 notas</a:t>
                      </a:r>
                    </a:p>
                  </a:txBody>
                  <a:tcPr marL="146304" marT="18288" marB="18288" anchor="ctr">
                    <a:solidFill>
                      <a:srgbClr val="E8F0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 b="0">
                          <a:solidFill>
                            <a:srgbClr val="33373B"/>
                          </a:solidFill>
                          <a:latin typeface="Lato"/>
                        </a:rPr>
                        <a:t>R$ 247,00</a:t>
                      </a:r>
                    </a:p>
                  </a:txBody>
                  <a:tcPr marL="146304" marT="18288" marB="18288" anchor="ctr">
                    <a:solidFill>
                      <a:srgbClr val="E8F0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 b="0">
                          <a:solidFill>
                            <a:srgbClr val="33373B"/>
                          </a:solidFill>
                          <a:latin typeface="Lato"/>
                        </a:rPr>
                        <a:t>R$ 2,07</a:t>
                      </a:r>
                    </a:p>
                  </a:txBody>
                  <a:tcPr marL="146304" marT="18288" marB="18288" anchor="ctr">
                    <a:solidFill>
                      <a:srgbClr val="E8F0FB"/>
                    </a:solidFill>
                  </a:tcPr>
                </a:tc>
              </a:tr>
              <a:tr h="292608">
                <a:tc>
                  <a:txBody>
                    <a:bodyPr/>
                    <a:lstStyle/>
                    <a:p>
                      <a:r>
                        <a:rPr sz="1200" b="1">
                          <a:solidFill>
                            <a:srgbClr val="14385F"/>
                          </a:solidFill>
                          <a:latin typeface="Lato"/>
                        </a:rPr>
                        <a:t>De 101 a 150 notas</a:t>
                      </a:r>
                    </a:p>
                  </a:txBody>
                  <a:tcPr marL="146304" marT="18288" marB="18288" anchor="ctr">
                    <a:solidFill>
                      <a:srgbClr val="F4F8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 b="0">
                          <a:solidFill>
                            <a:srgbClr val="33373B"/>
                          </a:solidFill>
                          <a:latin typeface="Lato"/>
                        </a:rPr>
                        <a:t>R$ 287,00</a:t>
                      </a:r>
                    </a:p>
                  </a:txBody>
                  <a:tcPr marL="146304" marT="18288" marB="18288" anchor="ctr">
                    <a:solidFill>
                      <a:srgbClr val="F4F8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 b="0">
                          <a:solidFill>
                            <a:srgbClr val="33373B"/>
                          </a:solidFill>
                          <a:latin typeface="Lato"/>
                        </a:rPr>
                        <a:t>R$ 1,65</a:t>
                      </a:r>
                    </a:p>
                  </a:txBody>
                  <a:tcPr marL="146304" marT="18288" marB="18288" anchor="ctr">
                    <a:solidFill>
                      <a:srgbClr val="F4F8FD"/>
                    </a:solidFill>
                  </a:tcPr>
                </a:tc>
              </a:tr>
              <a:tr h="292608">
                <a:tc>
                  <a:txBody>
                    <a:bodyPr/>
                    <a:lstStyle/>
                    <a:p>
                      <a:r>
                        <a:rPr sz="1200" b="1">
                          <a:solidFill>
                            <a:srgbClr val="14385F"/>
                          </a:solidFill>
                          <a:latin typeface="Lato"/>
                        </a:rPr>
                        <a:t>De 151 a 200 notas</a:t>
                      </a:r>
                    </a:p>
                  </a:txBody>
                  <a:tcPr marL="146304" marT="18288" marB="18288" anchor="ctr">
                    <a:solidFill>
                      <a:srgbClr val="E8F0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 b="0">
                          <a:solidFill>
                            <a:srgbClr val="33373B"/>
                          </a:solidFill>
                          <a:latin typeface="Lato"/>
                        </a:rPr>
                        <a:t>R$ 327,00</a:t>
                      </a:r>
                    </a:p>
                  </a:txBody>
                  <a:tcPr marL="146304" marT="18288" marB="18288" anchor="ctr">
                    <a:solidFill>
                      <a:srgbClr val="E8F0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 b="0">
                          <a:solidFill>
                            <a:srgbClr val="33373B"/>
                          </a:solidFill>
                          <a:latin typeface="Lato"/>
                        </a:rPr>
                        <a:t>R$ 1,48</a:t>
                      </a:r>
                    </a:p>
                  </a:txBody>
                  <a:tcPr marL="146304" marT="18288" marB="18288" anchor="ctr">
                    <a:solidFill>
                      <a:srgbClr val="E8F0FB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 rot="16200000">
            <a:off x="-1051560" y="1280160"/>
            <a:ext cx="2743200" cy="36576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ctr"/>
            <a:r>
              <a:rPr sz="1000" b="1">
                <a:solidFill>
                  <a:srgbClr val="1668DC"/>
                </a:solidFill>
                <a:latin typeface="Lato"/>
              </a:rPr>
              <a:t>Manual do Cliente</a:t>
            </a:r>
          </a:p>
        </p:txBody>
      </p:sp>
      <p:sp>
        <p:nvSpPr>
          <p:cNvPr id="4" name="Rectangle 3"/>
          <p:cNvSpPr/>
          <p:nvPr/>
        </p:nvSpPr>
        <p:spPr>
          <a:xfrm>
            <a:off x="274320" y="2377440"/>
            <a:ext cx="32004" cy="2103120"/>
          </a:xfrm>
          <a:prstGeom prst="rect">
            <a:avLst/>
          </a:prstGeom>
          <a:solidFill>
            <a:srgbClr val="1668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5" name="Picture 4" descr="logo_offici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59975" y="384048"/>
            <a:ext cx="1828800" cy="552642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868680" y="914400"/>
            <a:ext cx="640080" cy="640080"/>
          </a:xfrm>
          <a:prstGeom prst="roundRect">
            <a:avLst>
              <a:gd name="adj" fmla="val 30000"/>
            </a:avLst>
          </a:prstGeom>
          <a:solidFill>
            <a:srgbClr val="1668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7" name="Picture 6" descr="doc_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8699" y="1074420"/>
            <a:ext cx="320040" cy="32004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737360" y="932688"/>
            <a:ext cx="91440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i="0">
                <a:solidFill>
                  <a:srgbClr val="1668DC"/>
                </a:solidFill>
                <a:latin typeface="Lato"/>
              </a:rPr>
              <a:t>OBRIGAÇÕES · NOTAS FISCAIS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37360" y="1243584"/>
            <a:ext cx="969264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3000" b="1" i="0">
                <a:solidFill>
                  <a:srgbClr val="14385F"/>
                </a:solidFill>
                <a:latin typeface="Lato"/>
              </a:rPr>
              <a:t>Comércio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783080"/>
            <a:ext cx="10424160" cy="27432"/>
          </a:xfrm>
          <a:prstGeom prst="rect">
            <a:avLst/>
          </a:prstGeom>
          <a:solidFill>
            <a:srgbClr val="D9E4F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2103120"/>
            <a:ext cx="10424160" cy="12801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8000"/>
              </a:lnSpc>
              <a:spcBef>
                <a:spcPts val="0"/>
              </a:spcBef>
              <a:spcAft>
                <a:spcPts val="0"/>
              </a:spcAft>
            </a:pPr>
            <a:r>
              <a:rPr sz="1550" b="0" i="0">
                <a:solidFill>
                  <a:srgbClr val="33373B"/>
                </a:solidFill>
                <a:latin typeface="Lato"/>
              </a:rPr>
              <a:t>As notas de comércio são emitidas na </a:t>
            </a:r>
            <a:r>
              <a:rPr sz="1550" b="1" i="0">
                <a:solidFill>
                  <a:srgbClr val="14385F"/>
                </a:solidFill>
                <a:latin typeface="Lato"/>
              </a:rPr>
              <a:t>Receita Estadual</a:t>
            </a:r>
            <a:r>
              <a:rPr sz="1550" b="0" i="0">
                <a:solidFill>
                  <a:srgbClr val="33373B"/>
                </a:solidFill>
                <a:latin typeface="Lato"/>
              </a:rPr>
              <a:t> e exigem sistema próprio, pela complexidade e controle de estoque. Nossa equipe faz toda a </a:t>
            </a:r>
            <a:r>
              <a:rPr sz="1550" b="1" i="0">
                <a:solidFill>
                  <a:srgbClr val="14385F"/>
                </a:solidFill>
                <a:latin typeface="Lato"/>
              </a:rPr>
              <a:t>parametrização fiscal</a:t>
            </a:r>
            <a:r>
              <a:rPr sz="1550" b="0" i="0">
                <a:solidFill>
                  <a:srgbClr val="33373B"/>
                </a:solidFill>
                <a:latin typeface="Lato"/>
              </a:rPr>
              <a:t> necessária. Consulte-nos para a indicação do melhor sistema.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68680" y="4114800"/>
            <a:ext cx="10424160" cy="960120"/>
          </a:xfrm>
          <a:prstGeom prst="rect">
            <a:avLst/>
          </a:prstGeom>
          <a:gradFill rotWithShape="1">
            <a:gsLst>
              <a:gs pos="0">
                <a:srgbClr val="1972EC"/>
              </a:gs>
              <a:gs pos="100000">
                <a:srgbClr val="0E47A8"/>
              </a:gs>
            </a:gsLst>
            <a:lin scaled="0" ang="2040000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3" name="Picture 12" descr="check_w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79576" y="4402836"/>
            <a:ext cx="384048" cy="384048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1828800" y="4114800"/>
            <a:ext cx="9144000" cy="9601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18000"/>
              </a:lnSpc>
              <a:spcBef>
                <a:spcPts val="0"/>
              </a:spcBef>
              <a:spcAft>
                <a:spcPts val="0"/>
              </a:spcAft>
            </a:pPr>
            <a:r>
              <a:rPr sz="1250" b="1" i="0">
                <a:solidFill>
                  <a:srgbClr val="FFFFFF"/>
                </a:solidFill>
                <a:latin typeface="Lato"/>
              </a:rPr>
              <a:t>Se a sua empresa for MEI: </a:t>
            </a:r>
            <a:r>
              <a:rPr sz="1250" b="0" i="0">
                <a:solidFill>
                  <a:srgbClr val="FFFFFF"/>
                </a:solidFill>
                <a:latin typeface="Lato"/>
              </a:rPr>
              <a:t>a emissão é obrigatória apenas para vendas ou serviços a pessoas jurídicas. Para pessoas físicas, é opcional.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 rot="16200000">
            <a:off x="-1051560" y="1280160"/>
            <a:ext cx="2743200" cy="36576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ctr"/>
            <a:r>
              <a:rPr sz="1000" b="1">
                <a:solidFill>
                  <a:srgbClr val="1668DC"/>
                </a:solidFill>
                <a:latin typeface="Lato"/>
              </a:rPr>
              <a:t>Manual do Cliente</a:t>
            </a:r>
          </a:p>
        </p:txBody>
      </p:sp>
      <p:sp>
        <p:nvSpPr>
          <p:cNvPr id="4" name="Rectangle 3"/>
          <p:cNvSpPr/>
          <p:nvPr/>
        </p:nvSpPr>
        <p:spPr>
          <a:xfrm>
            <a:off x="274320" y="2377440"/>
            <a:ext cx="32004" cy="2103120"/>
          </a:xfrm>
          <a:prstGeom prst="rect">
            <a:avLst/>
          </a:prstGeom>
          <a:solidFill>
            <a:srgbClr val="1668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5" name="Picture 4" descr="logo_offici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59975" y="384048"/>
            <a:ext cx="1828800" cy="552642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868680" y="914400"/>
            <a:ext cx="640080" cy="640080"/>
          </a:xfrm>
          <a:prstGeom prst="roundRect">
            <a:avLst>
              <a:gd name="adj" fmla="val 30000"/>
            </a:avLst>
          </a:prstGeom>
          <a:solidFill>
            <a:srgbClr val="1668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7" name="Picture 6" descr="money_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8699" y="1074420"/>
            <a:ext cx="320040" cy="32004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737360" y="932688"/>
            <a:ext cx="91440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i="0">
                <a:solidFill>
                  <a:srgbClr val="1668DC"/>
                </a:solidFill>
                <a:latin typeface="Lato"/>
              </a:rPr>
              <a:t>OBRIGAÇÕES · DEPARTAMENTO PESSOAL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37360" y="1243584"/>
            <a:ext cx="969264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3000" b="1" i="0">
                <a:solidFill>
                  <a:srgbClr val="1668DC"/>
                </a:solidFill>
                <a:latin typeface="Lato"/>
              </a:rPr>
              <a:t>Pró-</a:t>
            </a:r>
            <a:r>
              <a:rPr sz="3000" b="1" i="0">
                <a:solidFill>
                  <a:srgbClr val="14385F"/>
                </a:solidFill>
                <a:latin typeface="Lato"/>
              </a:rPr>
              <a:t>labore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783080"/>
            <a:ext cx="10424160" cy="27432"/>
          </a:xfrm>
          <a:prstGeom prst="rect">
            <a:avLst/>
          </a:prstGeom>
          <a:solidFill>
            <a:srgbClr val="D9E4F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2103120"/>
            <a:ext cx="10424160" cy="12801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8000"/>
              </a:lnSpc>
              <a:spcBef>
                <a:spcPts val="0"/>
              </a:spcBef>
              <a:spcAft>
                <a:spcPts val="0"/>
              </a:spcAft>
            </a:pPr>
            <a:r>
              <a:rPr sz="1550" b="0" i="0">
                <a:solidFill>
                  <a:srgbClr val="33373B"/>
                </a:solidFill>
                <a:latin typeface="Lato"/>
              </a:rPr>
              <a:t>O pró-labore é a </a:t>
            </a:r>
            <a:r>
              <a:rPr sz="1550" b="1" i="0">
                <a:solidFill>
                  <a:srgbClr val="14385F"/>
                </a:solidFill>
                <a:latin typeface="Lato"/>
              </a:rPr>
              <a:t>retirada mensal</a:t>
            </a:r>
            <a:r>
              <a:rPr sz="1550" b="0" i="0">
                <a:solidFill>
                  <a:srgbClr val="33373B"/>
                </a:solidFill>
                <a:latin typeface="Lato"/>
              </a:rPr>
              <a:t> que o sócio ou administrador recebe pelo trabalho na empresa. Funciona como um salário do dono, com diferenças: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868680" y="3246120"/>
            <a:ext cx="10424160" cy="749808"/>
          </a:xfrm>
          <a:prstGeom prst="roundRect">
            <a:avLst>
              <a:gd name="adj" fmla="val 12000"/>
            </a:avLst>
          </a:prstGeom>
          <a:solidFill>
            <a:srgbClr val="F1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1143000" y="3557015"/>
            <a:ext cx="146304" cy="146304"/>
          </a:xfrm>
          <a:prstGeom prst="rect">
            <a:avLst/>
          </a:prstGeom>
          <a:solidFill>
            <a:srgbClr val="1668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1527048" y="3246120"/>
            <a:ext cx="9509760" cy="7498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sz="1400" b="0" i="0">
                <a:solidFill>
                  <a:srgbClr val="33373B"/>
                </a:solidFill>
                <a:latin typeface="Lato"/>
              </a:rPr>
              <a:t>Pode ser </a:t>
            </a:r>
            <a:r>
              <a:rPr sz="1400" b="1" i="0">
                <a:solidFill>
                  <a:srgbClr val="14385F"/>
                </a:solidFill>
                <a:latin typeface="Lato"/>
              </a:rPr>
              <a:t>fixo, definido pela empresa.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868680" y="4114800"/>
            <a:ext cx="10424160" cy="749808"/>
          </a:xfrm>
          <a:prstGeom prst="roundRect">
            <a:avLst>
              <a:gd name="adj" fmla="val 12000"/>
            </a:avLst>
          </a:prstGeom>
          <a:solidFill>
            <a:srgbClr val="F1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1143000" y="4425696"/>
            <a:ext cx="146304" cy="146304"/>
          </a:xfrm>
          <a:prstGeom prst="rect">
            <a:avLst/>
          </a:prstGeom>
          <a:solidFill>
            <a:srgbClr val="1668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527048" y="4114800"/>
            <a:ext cx="9509760" cy="7498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sz="1400" b="0" i="0">
                <a:solidFill>
                  <a:srgbClr val="33373B"/>
                </a:solidFill>
                <a:latin typeface="Lato"/>
              </a:rPr>
              <a:t>Tem </a:t>
            </a:r>
            <a:r>
              <a:rPr sz="1400" b="1" i="0">
                <a:solidFill>
                  <a:srgbClr val="14385F"/>
                </a:solidFill>
                <a:latin typeface="Lato"/>
              </a:rPr>
              <a:t>desconto de INSS</a:t>
            </a:r>
            <a:r>
              <a:rPr sz="1400" b="0" i="0">
                <a:solidFill>
                  <a:srgbClr val="33373B"/>
                </a:solidFill>
                <a:latin typeface="Lato"/>
              </a:rPr>
              <a:t> e, a depender do valor, de Imposto de Renda.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868680" y="4983480"/>
            <a:ext cx="10424160" cy="749808"/>
          </a:xfrm>
          <a:prstGeom prst="roundRect">
            <a:avLst>
              <a:gd name="adj" fmla="val 12000"/>
            </a:avLst>
          </a:prstGeom>
          <a:solidFill>
            <a:srgbClr val="F1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1143000" y="5294376"/>
            <a:ext cx="146304" cy="146304"/>
          </a:xfrm>
          <a:prstGeom prst="rect">
            <a:avLst/>
          </a:prstGeom>
          <a:solidFill>
            <a:srgbClr val="1668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1527048" y="4983480"/>
            <a:ext cx="9509760" cy="7498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sz="1400" b="0" i="0">
                <a:solidFill>
                  <a:srgbClr val="33373B"/>
                </a:solidFill>
                <a:latin typeface="Lato"/>
              </a:rPr>
              <a:t>É </a:t>
            </a:r>
            <a:r>
              <a:rPr sz="1400" b="1" i="0">
                <a:solidFill>
                  <a:srgbClr val="14385F"/>
                </a:solidFill>
                <a:latin typeface="Lato"/>
              </a:rPr>
              <a:t>diferente do lucro</a:t>
            </a:r>
            <a:r>
              <a:rPr sz="1400" b="0" i="0">
                <a:solidFill>
                  <a:srgbClr val="33373B"/>
                </a:solidFill>
                <a:latin typeface="Lato"/>
              </a:rPr>
              <a:t>, parte do resultado distribuída entre os sócios.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868680" y="5943600"/>
            <a:ext cx="4206240" cy="566928"/>
          </a:xfrm>
          <a:prstGeom prst="roundRect">
            <a:avLst>
              <a:gd name="adj" fmla="val 20000"/>
            </a:avLst>
          </a:prstGeom>
          <a:solidFill>
            <a:srgbClr val="1668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868680" y="6080760"/>
            <a:ext cx="420624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500" b="1" i="0">
                <a:solidFill>
                  <a:srgbClr val="FFFFFF"/>
                </a:solidFill>
                <a:latin typeface="Lato"/>
              </a:rPr>
              <a:t>Informativo sobre o pró-labore  ›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 rot="16200000">
            <a:off x="-1051560" y="1280160"/>
            <a:ext cx="2743200" cy="36576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ctr"/>
            <a:r>
              <a:rPr sz="1000" b="1">
                <a:solidFill>
                  <a:srgbClr val="1668DC"/>
                </a:solidFill>
                <a:latin typeface="Lato"/>
              </a:rPr>
              <a:t>Manual do Cliente</a:t>
            </a:r>
          </a:p>
        </p:txBody>
      </p:sp>
      <p:sp>
        <p:nvSpPr>
          <p:cNvPr id="4" name="Rectangle 3"/>
          <p:cNvSpPr/>
          <p:nvPr/>
        </p:nvSpPr>
        <p:spPr>
          <a:xfrm>
            <a:off x="274320" y="2377440"/>
            <a:ext cx="32004" cy="2103120"/>
          </a:xfrm>
          <a:prstGeom prst="rect">
            <a:avLst/>
          </a:prstGeom>
          <a:solidFill>
            <a:srgbClr val="1668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5" name="Picture 4" descr="logo_offici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59975" y="384048"/>
            <a:ext cx="1828800" cy="552642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868680" y="914400"/>
            <a:ext cx="640080" cy="640080"/>
          </a:xfrm>
          <a:prstGeom prst="roundRect">
            <a:avLst>
              <a:gd name="adj" fmla="val 30000"/>
            </a:avLst>
          </a:prstGeom>
          <a:solidFill>
            <a:srgbClr val="1668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7" name="Picture 6" descr="people_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8699" y="1074420"/>
            <a:ext cx="320040" cy="32004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737360" y="932688"/>
            <a:ext cx="91440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i="0">
                <a:solidFill>
                  <a:srgbClr val="1668DC"/>
                </a:solidFill>
                <a:latin typeface="Lato"/>
              </a:rPr>
              <a:t>OBRIGAÇÕES · DEPARTAMENTO PESSOAL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37360" y="1243584"/>
            <a:ext cx="969264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3000" b="1" i="0">
                <a:solidFill>
                  <a:srgbClr val="14385F"/>
                </a:solidFill>
                <a:latin typeface="Lato"/>
              </a:rPr>
              <a:t>Folha de </a:t>
            </a:r>
            <a:r>
              <a:rPr sz="3000" b="1" i="0">
                <a:solidFill>
                  <a:srgbClr val="1668DC"/>
                </a:solidFill>
                <a:latin typeface="Lato"/>
              </a:rPr>
              <a:t>pagamento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783080"/>
            <a:ext cx="10424160" cy="27432"/>
          </a:xfrm>
          <a:prstGeom prst="rect">
            <a:avLst/>
          </a:prstGeom>
          <a:solidFill>
            <a:srgbClr val="D9E4F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2103120"/>
            <a:ext cx="10424160" cy="12801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8000"/>
              </a:lnSpc>
              <a:spcBef>
                <a:spcPts val="0"/>
              </a:spcBef>
              <a:spcAft>
                <a:spcPts val="0"/>
              </a:spcAft>
            </a:pPr>
            <a:r>
              <a:rPr sz="1550" b="0" i="0">
                <a:solidFill>
                  <a:srgbClr val="33373B"/>
                </a:solidFill>
                <a:latin typeface="Lato"/>
              </a:rPr>
              <a:t>Caso possua colaboradores, realizamos a </a:t>
            </a:r>
            <a:r>
              <a:rPr sz="1550" b="1" i="0">
                <a:solidFill>
                  <a:srgbClr val="14385F"/>
                </a:solidFill>
                <a:latin typeface="Lato"/>
              </a:rPr>
              <a:t>gestão da folha de pagamento</a:t>
            </a:r>
            <a:r>
              <a:rPr sz="1550" b="0" i="0">
                <a:solidFill>
                  <a:srgbClr val="33373B"/>
                </a:solidFill>
                <a:latin typeface="Lato"/>
              </a:rPr>
              <a:t> conforme a legislação vigente. Para isso, precisamos que a empresa siga estas recomendações: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868680" y="3291840"/>
            <a:ext cx="10424160" cy="749808"/>
          </a:xfrm>
          <a:prstGeom prst="roundRect">
            <a:avLst>
              <a:gd name="adj" fmla="val 12000"/>
            </a:avLst>
          </a:prstGeom>
          <a:solidFill>
            <a:srgbClr val="F1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1143000" y="3602736"/>
            <a:ext cx="146304" cy="146304"/>
          </a:xfrm>
          <a:prstGeom prst="rect">
            <a:avLst/>
          </a:prstGeom>
          <a:solidFill>
            <a:srgbClr val="1668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1527048" y="3291840"/>
            <a:ext cx="9509760" cy="7498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sz="1400" b="0" i="0">
                <a:solidFill>
                  <a:srgbClr val="33373B"/>
                </a:solidFill>
                <a:latin typeface="Lato"/>
              </a:rPr>
              <a:t>Analisar as regras do </a:t>
            </a:r>
            <a:r>
              <a:rPr sz="1400" b="1" i="0">
                <a:solidFill>
                  <a:srgbClr val="14385F"/>
                </a:solidFill>
                <a:latin typeface="Lato"/>
              </a:rPr>
              <a:t>sindicato da categoria</a:t>
            </a:r>
            <a:r>
              <a:rPr sz="1400" b="0" i="0">
                <a:solidFill>
                  <a:srgbClr val="33373B"/>
                </a:solidFill>
                <a:latin typeface="Lato"/>
              </a:rPr>
              <a:t>, que encaminharemos ao responsável.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868680" y="4114800"/>
            <a:ext cx="10424160" cy="749808"/>
          </a:xfrm>
          <a:prstGeom prst="roundRect">
            <a:avLst>
              <a:gd name="adj" fmla="val 12000"/>
            </a:avLst>
          </a:prstGeom>
          <a:solidFill>
            <a:srgbClr val="F1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1143000" y="4425696"/>
            <a:ext cx="146304" cy="146304"/>
          </a:xfrm>
          <a:prstGeom prst="rect">
            <a:avLst/>
          </a:prstGeom>
          <a:solidFill>
            <a:srgbClr val="1668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527048" y="4114800"/>
            <a:ext cx="9509760" cy="7498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sz="1400" b="0" i="0">
                <a:solidFill>
                  <a:srgbClr val="33373B"/>
                </a:solidFill>
                <a:latin typeface="Lato"/>
              </a:rPr>
              <a:t>Acompanhar a jornada por meio de </a:t>
            </a:r>
            <a:r>
              <a:rPr sz="1400" b="1" i="0">
                <a:solidFill>
                  <a:srgbClr val="14385F"/>
                </a:solidFill>
                <a:latin typeface="Lato"/>
              </a:rPr>
              <a:t>sistema de ponto eletrônico.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868680" y="4937760"/>
            <a:ext cx="10424160" cy="749808"/>
          </a:xfrm>
          <a:prstGeom prst="roundRect">
            <a:avLst>
              <a:gd name="adj" fmla="val 12000"/>
            </a:avLst>
          </a:prstGeom>
          <a:solidFill>
            <a:srgbClr val="F1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1143000" y="5248656"/>
            <a:ext cx="146304" cy="146304"/>
          </a:xfrm>
          <a:prstGeom prst="rect">
            <a:avLst/>
          </a:prstGeom>
          <a:solidFill>
            <a:srgbClr val="1668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1527048" y="4937760"/>
            <a:ext cx="9509760" cy="7498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sz="1400" b="0" i="0">
                <a:solidFill>
                  <a:srgbClr val="33373B"/>
                </a:solidFill>
                <a:latin typeface="Lato"/>
              </a:rPr>
              <a:t>Cumprir todas as </a:t>
            </a:r>
            <a:r>
              <a:rPr sz="1400" b="1" i="0">
                <a:solidFill>
                  <a:srgbClr val="14385F"/>
                </a:solidFill>
                <a:latin typeface="Lato"/>
              </a:rPr>
              <a:t>regras trabalhistas e previdenciárias</a:t>
            </a:r>
            <a:r>
              <a:rPr sz="1400" b="0" i="0">
                <a:solidFill>
                  <a:srgbClr val="33373B"/>
                </a:solidFill>
                <a:latin typeface="Lato"/>
              </a:rPr>
              <a:t> que orientarmos.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868680" y="5806440"/>
            <a:ext cx="10424160" cy="960120"/>
          </a:xfrm>
          <a:prstGeom prst="roundRect">
            <a:avLst>
              <a:gd name="adj" fmla="val 12000"/>
            </a:avLst>
          </a:prstGeom>
          <a:solidFill>
            <a:srgbClr val="1438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22" name="Picture 21" descr="doc_w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79576" y="6094476"/>
            <a:ext cx="384048" cy="384048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1828800" y="5806440"/>
            <a:ext cx="9144000" cy="9601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18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 i="0">
                <a:solidFill>
                  <a:srgbClr val="FFFFFF"/>
                </a:solidFill>
                <a:latin typeface="Lato"/>
              </a:rPr>
              <a:t>Mensalmente, envie a documentação dos colaboradores: </a:t>
            </a:r>
            <a:r>
              <a:rPr sz="1250" b="1" i="0">
                <a:solidFill>
                  <a:srgbClr val="FFFFFF"/>
                </a:solidFill>
                <a:latin typeface="Lato"/>
              </a:rPr>
              <a:t>ocorrências, faltas e afastamentos</a:t>
            </a:r>
            <a:r>
              <a:rPr sz="1250" b="0" i="0">
                <a:solidFill>
                  <a:srgbClr val="FFFFFF"/>
                </a:solidFill>
                <a:latin typeface="Lato"/>
              </a:rPr>
              <a:t>, além dos demais eventos do período.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gradFill rotWithShape="1">
            <a:gsLst>
              <a:gs pos="0">
                <a:srgbClr val="1972EC"/>
              </a:gs>
              <a:gs pos="100000">
                <a:srgbClr val="0C3F9C"/>
              </a:gs>
            </a:gsLst>
            <a:lin scaled="0" ang="1440000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 rot="16200000">
            <a:off x="-1051560" y="1280160"/>
            <a:ext cx="2743200" cy="36576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ctr"/>
            <a:r>
              <a:rPr sz="1000" b="1">
                <a:solidFill>
                  <a:srgbClr val="1668DC"/>
                </a:solidFill>
                <a:latin typeface="Lato"/>
              </a:rPr>
              <a:t>Manual do Cliente</a:t>
            </a:r>
          </a:p>
        </p:txBody>
      </p:sp>
      <p:sp>
        <p:nvSpPr>
          <p:cNvPr id="4" name="Rectangle 3"/>
          <p:cNvSpPr/>
          <p:nvPr/>
        </p:nvSpPr>
        <p:spPr>
          <a:xfrm>
            <a:off x="274320" y="2377440"/>
            <a:ext cx="32004" cy="2103120"/>
          </a:xfrm>
          <a:prstGeom prst="rect">
            <a:avLst/>
          </a:prstGeom>
          <a:solidFill>
            <a:srgbClr val="1668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ounded Rectangle 4"/>
          <p:cNvSpPr/>
          <p:nvPr/>
        </p:nvSpPr>
        <p:spPr>
          <a:xfrm>
            <a:off x="9466783" y="292608"/>
            <a:ext cx="2432304" cy="841248"/>
          </a:xfrm>
          <a:prstGeom prst="roundRect">
            <a:avLst>
              <a:gd name="adj" fmla="val 18000"/>
            </a:avLst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6" name="Picture 5" descr="logo_offici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77095" y="420624"/>
            <a:ext cx="2011680" cy="60790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868680" y="960120"/>
            <a:ext cx="100584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i="0">
                <a:solidFill>
                  <a:srgbClr val="BFD8FA"/>
                </a:solidFill>
                <a:latin typeface="Lato"/>
              </a:rPr>
              <a:t>BENEFÍCIO EXCLUSIVO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68680" y="1325880"/>
            <a:ext cx="1042416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3000" b="1" i="0">
                <a:solidFill>
                  <a:srgbClr val="FFFFFF"/>
                </a:solidFill>
                <a:latin typeface="Lato"/>
              </a:rPr>
              <a:t>Indique a CECON e seja </a:t>
            </a:r>
            <a:r>
              <a:rPr sz="3000" b="1" i="0">
                <a:solidFill>
                  <a:srgbClr val="BFD8FA"/>
                </a:solidFill>
                <a:latin typeface="Lato"/>
              </a:rPr>
              <a:t>recompensado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2331720"/>
            <a:ext cx="1042416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sz="1500" b="0" i="0">
                <a:solidFill>
                  <a:srgbClr val="EAF1FF"/>
                </a:solidFill>
                <a:latin typeface="Lato"/>
              </a:rPr>
              <a:t>A satisfação dos nossos clientes é o nosso melhor marketing. Por isso, criamos o Benefício de Indicação.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868680" y="3246120"/>
            <a:ext cx="3310128" cy="1691640"/>
          </a:xfrm>
          <a:prstGeom prst="roundRect">
            <a:avLst>
              <a:gd name="adj" fmla="val 8000"/>
            </a:avLst>
          </a:prstGeom>
          <a:solidFill>
            <a:srgbClr val="2E7AE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ounded Rectangle 10"/>
          <p:cNvSpPr/>
          <p:nvPr/>
        </p:nvSpPr>
        <p:spPr>
          <a:xfrm>
            <a:off x="2231136" y="3429000"/>
            <a:ext cx="585216" cy="585216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2231136" y="3511296"/>
            <a:ext cx="585216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2400" b="1" i="0">
                <a:solidFill>
                  <a:srgbClr val="1668DC"/>
                </a:solidFill>
                <a:latin typeface="Lato"/>
              </a:rPr>
              <a:t>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97280" y="4142231"/>
            <a:ext cx="2852928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600" b="1" i="0">
                <a:solidFill>
                  <a:srgbClr val="FFFFFF"/>
                </a:solidFill>
                <a:latin typeface="Lato"/>
              </a:rPr>
              <a:t>Você indica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97280" y="4526279"/>
            <a:ext cx="2852928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sz="1150" b="0" i="0">
                <a:solidFill>
                  <a:srgbClr val="EAF1FF"/>
                </a:solidFill>
                <a:latin typeface="Lato"/>
              </a:rPr>
              <a:t>Indique a CECON para outro empresário ou profissional.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4398264" y="3246120"/>
            <a:ext cx="3310128" cy="1691640"/>
          </a:xfrm>
          <a:prstGeom prst="roundRect">
            <a:avLst>
              <a:gd name="adj" fmla="val 8000"/>
            </a:avLst>
          </a:prstGeom>
          <a:solidFill>
            <a:srgbClr val="2E7AE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ounded Rectangle 15"/>
          <p:cNvSpPr/>
          <p:nvPr/>
        </p:nvSpPr>
        <p:spPr>
          <a:xfrm>
            <a:off x="5760720" y="3429000"/>
            <a:ext cx="585216" cy="585216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760720" y="3511296"/>
            <a:ext cx="585216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2400" b="1" i="0">
                <a:solidFill>
                  <a:srgbClr val="1668DC"/>
                </a:solidFill>
                <a:latin typeface="Lato"/>
              </a:rPr>
              <a:t>2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626864" y="4142231"/>
            <a:ext cx="2852928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600" b="1" i="0">
                <a:solidFill>
                  <a:srgbClr val="FFFFFF"/>
                </a:solidFill>
                <a:latin typeface="Lato"/>
              </a:rPr>
              <a:t>A indicação fecha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626864" y="4526279"/>
            <a:ext cx="2852928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sz="1150" b="0" i="0">
                <a:solidFill>
                  <a:srgbClr val="EAF1FF"/>
                </a:solidFill>
                <a:latin typeface="Lato"/>
              </a:rPr>
              <a:t>Essa empresa fecha contabilidade mensal conosco.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7927848" y="3246120"/>
            <a:ext cx="3310128" cy="1691640"/>
          </a:xfrm>
          <a:prstGeom prst="roundRect">
            <a:avLst>
              <a:gd name="adj" fmla="val 8000"/>
            </a:avLst>
          </a:prstGeom>
          <a:solidFill>
            <a:srgbClr val="2E7AE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ounded Rectangle 20"/>
          <p:cNvSpPr/>
          <p:nvPr/>
        </p:nvSpPr>
        <p:spPr>
          <a:xfrm>
            <a:off x="9290304" y="3429000"/>
            <a:ext cx="585216" cy="585216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9290304" y="3511296"/>
            <a:ext cx="585216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2400" b="1" i="0">
                <a:solidFill>
                  <a:srgbClr val="1668DC"/>
                </a:solidFill>
                <a:latin typeface="Lato"/>
              </a:rPr>
              <a:t>3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156448" y="4142231"/>
            <a:ext cx="2852928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600" b="1" i="0">
                <a:solidFill>
                  <a:srgbClr val="FFFFFF"/>
                </a:solidFill>
                <a:latin typeface="Lato"/>
              </a:rPr>
              <a:t>Você ganha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156448" y="4526279"/>
            <a:ext cx="2852928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sz="1150" b="0" i="0">
                <a:solidFill>
                  <a:srgbClr val="EAF1FF"/>
                </a:solidFill>
                <a:latin typeface="Lato"/>
              </a:rPr>
              <a:t>O 1º honorário mensal pago por ela é revertido para você.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868680" y="5212080"/>
            <a:ext cx="10424160" cy="640080"/>
          </a:xfrm>
          <a:prstGeom prst="roundRect">
            <a:avLst>
              <a:gd name="adj" fmla="val 20000"/>
            </a:avLst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868680" y="5349240"/>
            <a:ext cx="1042416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500" b="1" i="0">
                <a:solidFill>
                  <a:srgbClr val="14385F"/>
                </a:solidFill>
                <a:latin typeface="Lato"/>
              </a:rPr>
              <a:t>Quanto mais você indica, mais você economiza, </a:t>
            </a:r>
            <a:r>
              <a:rPr sz="1500" b="1" i="0">
                <a:solidFill>
                  <a:srgbClr val="1668DC"/>
                </a:solidFill>
                <a:latin typeface="Lato"/>
              </a:rPr>
              <a:t>sem limite de indicações.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 rot="16200000">
            <a:off x="-1051560" y="1280160"/>
            <a:ext cx="2743200" cy="36576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ctr"/>
            <a:r>
              <a:rPr sz="1000" b="1">
                <a:solidFill>
                  <a:srgbClr val="1668DC"/>
                </a:solidFill>
                <a:latin typeface="Lato"/>
              </a:rPr>
              <a:t>Manual do Cliente</a:t>
            </a:r>
          </a:p>
        </p:txBody>
      </p:sp>
      <p:sp>
        <p:nvSpPr>
          <p:cNvPr id="4" name="Rectangle 3"/>
          <p:cNvSpPr/>
          <p:nvPr/>
        </p:nvSpPr>
        <p:spPr>
          <a:xfrm>
            <a:off x="274320" y="2377440"/>
            <a:ext cx="32004" cy="2103120"/>
          </a:xfrm>
          <a:prstGeom prst="rect">
            <a:avLst/>
          </a:prstGeom>
          <a:solidFill>
            <a:srgbClr val="1668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5" name="Picture 4" descr="logo_offici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59975" y="384048"/>
            <a:ext cx="1828800" cy="552642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868680" y="914400"/>
            <a:ext cx="640080" cy="640080"/>
          </a:xfrm>
          <a:prstGeom prst="roundRect">
            <a:avLst>
              <a:gd name="adj" fmla="val 30000"/>
            </a:avLst>
          </a:prstGeom>
          <a:solidFill>
            <a:srgbClr val="1668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7" name="Picture 6" descr="check_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8699" y="1074420"/>
            <a:ext cx="320040" cy="32004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737360" y="932688"/>
            <a:ext cx="91440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i="0">
                <a:solidFill>
                  <a:srgbClr val="1668DC"/>
                </a:solidFill>
                <a:latin typeface="Lato"/>
              </a:rPr>
              <a:t>INFORMAÇÕES GERAIS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37360" y="1243584"/>
            <a:ext cx="969264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3000" b="1" i="0">
                <a:solidFill>
                  <a:srgbClr val="14385F"/>
                </a:solidFill>
                <a:latin typeface="Lato"/>
              </a:rPr>
              <a:t>Prazos, arquivo e </a:t>
            </a:r>
            <a:r>
              <a:rPr sz="3000" b="1" i="0">
                <a:solidFill>
                  <a:srgbClr val="1668DC"/>
                </a:solidFill>
                <a:latin typeface="Lato"/>
              </a:rPr>
              <a:t>pagamentos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783080"/>
            <a:ext cx="10424160" cy="27432"/>
          </a:xfrm>
          <a:prstGeom prst="rect">
            <a:avLst/>
          </a:prstGeom>
          <a:solidFill>
            <a:srgbClr val="D9E4F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2148840"/>
            <a:ext cx="3401568" cy="548640"/>
          </a:xfrm>
          <a:prstGeom prst="rect">
            <a:avLst/>
          </a:prstGeom>
          <a:solidFill>
            <a:srgbClr val="1438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68680" y="2276856"/>
            <a:ext cx="3401568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FFFFFF"/>
                </a:solidFill>
                <a:latin typeface="Lato"/>
              </a:rPr>
              <a:t>PRAZOS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68680" y="2697480"/>
            <a:ext cx="3401568" cy="2926080"/>
          </a:xfrm>
          <a:prstGeom prst="rect">
            <a:avLst/>
          </a:prstGeom>
          <a:solidFill>
            <a:srgbClr val="F1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1124712" y="2926080"/>
            <a:ext cx="2889504" cy="2743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sz="1200" b="1" i="0">
                <a:solidFill>
                  <a:srgbClr val="14385F"/>
                </a:solidFill>
                <a:latin typeface="Lato"/>
              </a:rPr>
              <a:t>Contábil: </a:t>
            </a:r>
            <a:r>
              <a:rPr sz="1150" b="0" i="0">
                <a:solidFill>
                  <a:srgbClr val="5A6066"/>
                </a:solidFill>
                <a:latin typeface="Lato"/>
              </a:rPr>
              <a:t>documentação até o dia 5.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sz="1200" b="1" i="0">
                <a:solidFill>
                  <a:srgbClr val="14385F"/>
                </a:solidFill>
                <a:latin typeface="Lato"/>
              </a:rPr>
              <a:t>Fiscal: </a:t>
            </a:r>
            <a:r>
              <a:rPr sz="1150" b="0" i="0">
                <a:solidFill>
                  <a:srgbClr val="5A6066"/>
                </a:solidFill>
                <a:latin typeface="Lato"/>
              </a:rPr>
              <a:t>NFs em até 48h.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sz="1200" b="1" i="0">
                <a:solidFill>
                  <a:srgbClr val="14385F"/>
                </a:solidFill>
                <a:latin typeface="Lato"/>
              </a:rPr>
              <a:t>Pessoal: </a:t>
            </a:r>
            <a:r>
              <a:rPr sz="1150" b="0" i="0">
                <a:solidFill>
                  <a:srgbClr val="5A6066"/>
                </a:solidFill>
                <a:latin typeface="Lato"/>
              </a:rPr>
              <a:t>docs até o 1º dia útil do mês seguinte.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379976" y="2148840"/>
            <a:ext cx="3401568" cy="548640"/>
          </a:xfrm>
          <a:prstGeom prst="rect">
            <a:avLst/>
          </a:prstGeom>
          <a:solidFill>
            <a:srgbClr val="1438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379976" y="2276856"/>
            <a:ext cx="3401568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FFFFFF"/>
                </a:solidFill>
                <a:latin typeface="Lato"/>
              </a:rPr>
              <a:t>ARQUIVO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379976" y="2697480"/>
            <a:ext cx="3401568" cy="2926080"/>
          </a:xfrm>
          <a:prstGeom prst="rect">
            <a:avLst/>
          </a:prstGeom>
          <a:solidFill>
            <a:srgbClr val="F1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4636008" y="2926080"/>
            <a:ext cx="2889504" cy="2743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sz="1200" b="1" i="0">
                <a:solidFill>
                  <a:srgbClr val="14385F"/>
                </a:solidFill>
                <a:latin typeface="Lato"/>
              </a:rPr>
              <a:t/>
            </a:r>
            <a:r>
              <a:rPr sz="1150" b="0" i="0">
                <a:solidFill>
                  <a:srgbClr val="5A6066"/>
                </a:solidFill>
                <a:latin typeface="Lato"/>
              </a:rPr>
              <a:t>Documentos contábeis e fiscais por, no mínimo, 5 anos. Trabalhistas e previdenciários, de forma permanente.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7891272" y="2148840"/>
            <a:ext cx="3401568" cy="548640"/>
          </a:xfrm>
          <a:prstGeom prst="rect">
            <a:avLst/>
          </a:prstGeom>
          <a:solidFill>
            <a:srgbClr val="1438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891272" y="2276856"/>
            <a:ext cx="3401568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FFFFFF"/>
                </a:solidFill>
                <a:latin typeface="Lato"/>
              </a:rPr>
              <a:t>PAGAMENTOS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891272" y="2697480"/>
            <a:ext cx="3401568" cy="2926080"/>
          </a:xfrm>
          <a:prstGeom prst="rect">
            <a:avLst/>
          </a:prstGeom>
          <a:solidFill>
            <a:srgbClr val="F1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8147304" y="2926080"/>
            <a:ext cx="2889504" cy="2743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sz="1200" b="1" i="0">
                <a:solidFill>
                  <a:srgbClr val="14385F"/>
                </a:solidFill>
                <a:latin typeface="Lato"/>
              </a:rPr>
              <a:t/>
            </a:r>
            <a:r>
              <a:rPr sz="1150" b="0" i="0">
                <a:solidFill>
                  <a:srgbClr val="5A6066"/>
                </a:solidFill>
                <a:latin typeface="Lato"/>
              </a:rPr>
              <a:t>Não atrase os impostos. O atraso gera juros, multas, fiscalizações e dívida ativa, com prejuízo aos sócios.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 rot="16200000">
            <a:off x="-1051560" y="1280160"/>
            <a:ext cx="2743200" cy="36576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ctr"/>
            <a:r>
              <a:rPr sz="1000" b="1">
                <a:solidFill>
                  <a:srgbClr val="1668DC"/>
                </a:solidFill>
                <a:latin typeface="Lato"/>
              </a:rPr>
              <a:t>Manual do Cliente</a:t>
            </a:r>
          </a:p>
        </p:txBody>
      </p:sp>
      <p:sp>
        <p:nvSpPr>
          <p:cNvPr id="4" name="Rectangle 3"/>
          <p:cNvSpPr/>
          <p:nvPr/>
        </p:nvSpPr>
        <p:spPr>
          <a:xfrm>
            <a:off x="274320" y="2377440"/>
            <a:ext cx="32004" cy="2103120"/>
          </a:xfrm>
          <a:prstGeom prst="rect">
            <a:avLst/>
          </a:prstGeom>
          <a:solidFill>
            <a:srgbClr val="1668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5" name="Picture 4" descr="logo_offici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59975" y="384048"/>
            <a:ext cx="1828800" cy="552642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868680" y="914400"/>
            <a:ext cx="640080" cy="640080"/>
          </a:xfrm>
          <a:prstGeom prst="roundRect">
            <a:avLst>
              <a:gd name="adj" fmla="val 30000"/>
            </a:avLst>
          </a:prstGeom>
          <a:solidFill>
            <a:srgbClr val="1668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7" name="Picture 6" descr="shield_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8699" y="1074420"/>
            <a:ext cx="320040" cy="32004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737360" y="932688"/>
            <a:ext cx="91440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i="0">
                <a:solidFill>
                  <a:srgbClr val="1668DC"/>
                </a:solidFill>
                <a:latin typeface="Lato"/>
              </a:rPr>
              <a:t>PROTEÇÃO DE DADOS · LGPD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37360" y="1243584"/>
            <a:ext cx="969264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3000" b="1" i="0">
                <a:solidFill>
                  <a:srgbClr val="14385F"/>
                </a:solidFill>
                <a:latin typeface="Lato"/>
              </a:rPr>
              <a:t>Privacidade e </a:t>
            </a:r>
            <a:r>
              <a:rPr sz="3000" b="1" i="0">
                <a:solidFill>
                  <a:srgbClr val="1668DC"/>
                </a:solidFill>
                <a:latin typeface="Lato"/>
              </a:rPr>
              <a:t>segurança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783080"/>
            <a:ext cx="10424160" cy="27432"/>
          </a:xfrm>
          <a:prstGeom prst="rect">
            <a:avLst/>
          </a:prstGeom>
          <a:solidFill>
            <a:srgbClr val="D9E4F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2103120"/>
            <a:ext cx="10424160" cy="12801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8000"/>
              </a:lnSpc>
              <a:spcBef>
                <a:spcPts val="0"/>
              </a:spcBef>
              <a:spcAft>
                <a:spcPts val="0"/>
              </a:spcAft>
            </a:pPr>
            <a:r>
              <a:rPr sz="1400" b="0" i="0">
                <a:solidFill>
                  <a:srgbClr val="33373B"/>
                </a:solidFill>
                <a:latin typeface="Lato"/>
              </a:rPr>
              <a:t>Tratamos os dados da sua empresa e colaboradores conforme a </a:t>
            </a:r>
            <a:r>
              <a:rPr sz="1400" b="1" i="0">
                <a:solidFill>
                  <a:srgbClr val="14385F"/>
                </a:solidFill>
                <a:latin typeface="Lato"/>
              </a:rPr>
              <a:t>Lei Geral de Proteção de Dados (LGPD).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868680" y="2880360"/>
            <a:ext cx="10424160" cy="749808"/>
          </a:xfrm>
          <a:prstGeom prst="roundRect">
            <a:avLst>
              <a:gd name="adj" fmla="val 12000"/>
            </a:avLst>
          </a:prstGeom>
          <a:solidFill>
            <a:srgbClr val="F1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1143000" y="3191256"/>
            <a:ext cx="146304" cy="146304"/>
          </a:xfrm>
          <a:prstGeom prst="rect">
            <a:avLst/>
          </a:prstGeom>
          <a:solidFill>
            <a:srgbClr val="1668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1527048" y="2880360"/>
            <a:ext cx="9509760" cy="7498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sz="1400" b="0" i="0">
                <a:solidFill>
                  <a:srgbClr val="33373B"/>
                </a:solidFill>
                <a:latin typeface="Lato"/>
              </a:rPr>
              <a:t>Uso </a:t>
            </a:r>
            <a:r>
              <a:rPr sz="1400" b="1" i="0">
                <a:solidFill>
                  <a:srgbClr val="14385F"/>
                </a:solidFill>
                <a:latin typeface="Lato"/>
              </a:rPr>
              <a:t>exclusivo</a:t>
            </a:r>
            <a:r>
              <a:rPr sz="1400" b="0" i="0">
                <a:solidFill>
                  <a:srgbClr val="33373B"/>
                </a:solidFill>
                <a:latin typeface="Lato"/>
              </a:rPr>
              <a:t> para a execução dos serviços e obrigações legais.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868680" y="3703320"/>
            <a:ext cx="10424160" cy="749808"/>
          </a:xfrm>
          <a:prstGeom prst="roundRect">
            <a:avLst>
              <a:gd name="adj" fmla="val 12000"/>
            </a:avLst>
          </a:prstGeom>
          <a:solidFill>
            <a:srgbClr val="F1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1143000" y="4014215"/>
            <a:ext cx="146304" cy="146304"/>
          </a:xfrm>
          <a:prstGeom prst="rect">
            <a:avLst/>
          </a:prstGeom>
          <a:solidFill>
            <a:srgbClr val="1668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527048" y="3703320"/>
            <a:ext cx="9509760" cy="7498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14385F"/>
                </a:solidFill>
                <a:latin typeface="Lato"/>
              </a:rPr>
              <a:t>Medidas de segurança</a:t>
            </a:r>
            <a:r>
              <a:rPr sz="1400" b="0" i="0">
                <a:solidFill>
                  <a:srgbClr val="33373B"/>
                </a:solidFill>
                <a:latin typeface="Lato"/>
              </a:rPr>
              <a:t> contra acessos não autorizados.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868680" y="4526280"/>
            <a:ext cx="10424160" cy="749808"/>
          </a:xfrm>
          <a:prstGeom prst="roundRect">
            <a:avLst>
              <a:gd name="adj" fmla="val 12000"/>
            </a:avLst>
          </a:prstGeom>
          <a:solidFill>
            <a:srgbClr val="F1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1143000" y="4837176"/>
            <a:ext cx="146304" cy="146304"/>
          </a:xfrm>
          <a:prstGeom prst="rect">
            <a:avLst/>
          </a:prstGeom>
          <a:solidFill>
            <a:srgbClr val="1668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1527048" y="4526280"/>
            <a:ext cx="9509760" cy="7498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14385F"/>
                </a:solidFill>
                <a:latin typeface="Lato"/>
              </a:rPr>
              <a:t>Não compartilhamos</a:t>
            </a:r>
            <a:r>
              <a:rPr sz="1400" b="0" i="0">
                <a:solidFill>
                  <a:srgbClr val="33373B"/>
                </a:solidFill>
                <a:latin typeface="Lato"/>
              </a:rPr>
              <a:t> seus dados, exceto por obrigação legal ou prestação do serviço.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868680" y="5349240"/>
            <a:ext cx="10424160" cy="749808"/>
          </a:xfrm>
          <a:prstGeom prst="roundRect">
            <a:avLst>
              <a:gd name="adj" fmla="val 12000"/>
            </a:avLst>
          </a:prstGeom>
          <a:solidFill>
            <a:srgbClr val="F1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1143000" y="5660136"/>
            <a:ext cx="146304" cy="146304"/>
          </a:xfrm>
          <a:prstGeom prst="rect">
            <a:avLst/>
          </a:prstGeom>
          <a:solidFill>
            <a:srgbClr val="1668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1527048" y="5349240"/>
            <a:ext cx="9509760" cy="7498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sz="1400" b="0" i="0">
                <a:solidFill>
                  <a:srgbClr val="33373B"/>
                </a:solidFill>
                <a:latin typeface="Lato"/>
              </a:rPr>
              <a:t>Trate com cuidado os dados dos colaboradores, usando sempre os </a:t>
            </a:r>
            <a:r>
              <a:rPr sz="1400" b="1" i="0">
                <a:solidFill>
                  <a:srgbClr val="14385F"/>
                </a:solidFill>
                <a:latin typeface="Lato"/>
              </a:rPr>
              <a:t>canais oficiais.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 rot="16200000">
            <a:off x="-1051560" y="1280160"/>
            <a:ext cx="2743200" cy="36576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ctr"/>
            <a:r>
              <a:rPr sz="1000" b="1">
                <a:solidFill>
                  <a:srgbClr val="1668DC"/>
                </a:solidFill>
                <a:latin typeface="Lato"/>
              </a:rPr>
              <a:t>Manual do Cliente</a:t>
            </a:r>
          </a:p>
        </p:txBody>
      </p:sp>
      <p:sp>
        <p:nvSpPr>
          <p:cNvPr id="4" name="Rectangle 3"/>
          <p:cNvSpPr/>
          <p:nvPr/>
        </p:nvSpPr>
        <p:spPr>
          <a:xfrm>
            <a:off x="274320" y="2377440"/>
            <a:ext cx="32004" cy="2103120"/>
          </a:xfrm>
          <a:prstGeom prst="rect">
            <a:avLst/>
          </a:prstGeom>
          <a:solidFill>
            <a:srgbClr val="1668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5" name="Picture 4" descr="logo_offici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59975" y="384048"/>
            <a:ext cx="1828800" cy="552642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868680" y="914400"/>
            <a:ext cx="640080" cy="640080"/>
          </a:xfrm>
          <a:prstGeom prst="roundRect">
            <a:avLst>
              <a:gd name="adj" fmla="val 30000"/>
            </a:avLst>
          </a:prstGeom>
          <a:solidFill>
            <a:srgbClr val="1668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7" name="Picture 6" descr="check_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8699" y="1074420"/>
            <a:ext cx="320040" cy="32004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737360" y="932688"/>
            <a:ext cx="91440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i="0">
                <a:solidFill>
                  <a:srgbClr val="1668DC"/>
                </a:solidFill>
                <a:latin typeface="Lato"/>
              </a:rPr>
              <a:t>PARA COMEÇAR COM O PÉ DIREITO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37360" y="1243584"/>
            <a:ext cx="969264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3000" b="1" i="0">
                <a:solidFill>
                  <a:srgbClr val="14385F"/>
                </a:solidFill>
                <a:latin typeface="Lato"/>
              </a:rPr>
              <a:t>Seus </a:t>
            </a:r>
            <a:r>
              <a:rPr sz="3000" b="1" i="0">
                <a:solidFill>
                  <a:srgbClr val="1668DC"/>
                </a:solidFill>
                <a:latin typeface="Lato"/>
              </a:rPr>
              <a:t>primeiros passos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783080"/>
            <a:ext cx="10424160" cy="27432"/>
          </a:xfrm>
          <a:prstGeom prst="rect">
            <a:avLst/>
          </a:prstGeom>
          <a:solidFill>
            <a:srgbClr val="D9E4F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ounded Rectangle 10"/>
          <p:cNvSpPr/>
          <p:nvPr/>
        </p:nvSpPr>
        <p:spPr>
          <a:xfrm>
            <a:off x="868680" y="2103120"/>
            <a:ext cx="10424160" cy="512064"/>
          </a:xfrm>
          <a:prstGeom prst="roundRect">
            <a:avLst>
              <a:gd name="adj" fmla="val 14000"/>
            </a:avLst>
          </a:prstGeom>
          <a:solidFill>
            <a:srgbClr val="F1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ounded Rectangle 11"/>
          <p:cNvSpPr/>
          <p:nvPr/>
        </p:nvSpPr>
        <p:spPr>
          <a:xfrm>
            <a:off x="1051560" y="2221991"/>
            <a:ext cx="274320" cy="274320"/>
          </a:xfrm>
          <a:prstGeom prst="roundRect">
            <a:avLst>
              <a:gd name="adj" fmla="val 20000"/>
            </a:avLst>
          </a:prstGeom>
          <a:solidFill>
            <a:srgbClr val="FFFFFF"/>
          </a:solidFill>
          <a:ln w="17780">
            <a:solidFill>
              <a:srgbClr val="1668D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3" name="Picture 12" descr="check_b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97279" y="2267712"/>
            <a:ext cx="182880" cy="18288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1472184" y="2103120"/>
            <a:ext cx="9601200" cy="512064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300" b="0" i="0">
                <a:solidFill>
                  <a:srgbClr val="33373B"/>
                </a:solidFill>
                <a:latin typeface="Lato"/>
              </a:rPr>
              <a:t>Assinar o contrato de prestação de serviços e o termo de responsabilidade.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868680" y="2706624"/>
            <a:ext cx="10424160" cy="512064"/>
          </a:xfrm>
          <a:prstGeom prst="roundRect">
            <a:avLst>
              <a:gd name="adj" fmla="val 14000"/>
            </a:avLst>
          </a:prstGeom>
          <a:solidFill>
            <a:srgbClr val="F1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ounded Rectangle 15"/>
          <p:cNvSpPr/>
          <p:nvPr/>
        </p:nvSpPr>
        <p:spPr>
          <a:xfrm>
            <a:off x="1051560" y="2825496"/>
            <a:ext cx="274320" cy="274320"/>
          </a:xfrm>
          <a:prstGeom prst="roundRect">
            <a:avLst>
              <a:gd name="adj" fmla="val 20000"/>
            </a:avLst>
          </a:prstGeom>
          <a:solidFill>
            <a:srgbClr val="FFFFFF"/>
          </a:solidFill>
          <a:ln w="17780">
            <a:solidFill>
              <a:srgbClr val="1668D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7" name="Picture 16" descr="check_b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97279" y="2871216"/>
            <a:ext cx="182880" cy="182880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1472184" y="2706624"/>
            <a:ext cx="9601200" cy="512064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300" b="0" i="0">
                <a:solidFill>
                  <a:srgbClr val="33373B"/>
                </a:solidFill>
                <a:latin typeface="Lato"/>
              </a:rPr>
              <a:t>Providenciar ou validar o certificado digital e-CNPJ.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868680" y="3310128"/>
            <a:ext cx="10424160" cy="512064"/>
          </a:xfrm>
          <a:prstGeom prst="roundRect">
            <a:avLst>
              <a:gd name="adj" fmla="val 14000"/>
            </a:avLst>
          </a:prstGeom>
          <a:solidFill>
            <a:srgbClr val="F1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ounded Rectangle 19"/>
          <p:cNvSpPr/>
          <p:nvPr/>
        </p:nvSpPr>
        <p:spPr>
          <a:xfrm>
            <a:off x="1051560" y="3429000"/>
            <a:ext cx="274320" cy="274320"/>
          </a:xfrm>
          <a:prstGeom prst="roundRect">
            <a:avLst>
              <a:gd name="adj" fmla="val 20000"/>
            </a:avLst>
          </a:prstGeom>
          <a:solidFill>
            <a:srgbClr val="FFFFFF"/>
          </a:solidFill>
          <a:ln w="17780">
            <a:solidFill>
              <a:srgbClr val="1668D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21" name="Picture 20" descr="check_b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97279" y="3474720"/>
            <a:ext cx="182880" cy="182880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1472184" y="3310128"/>
            <a:ext cx="9601200" cy="512064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300" b="0" i="0">
                <a:solidFill>
                  <a:srgbClr val="33373B"/>
                </a:solidFill>
                <a:latin typeface="Lato"/>
              </a:rPr>
              <a:t>Fazer o cadastro e o primeiro acesso à plataforma Onvio.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868680" y="3913632"/>
            <a:ext cx="10424160" cy="512064"/>
          </a:xfrm>
          <a:prstGeom prst="roundRect">
            <a:avLst>
              <a:gd name="adj" fmla="val 14000"/>
            </a:avLst>
          </a:prstGeom>
          <a:solidFill>
            <a:srgbClr val="F1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ounded Rectangle 23"/>
          <p:cNvSpPr/>
          <p:nvPr/>
        </p:nvSpPr>
        <p:spPr>
          <a:xfrm>
            <a:off x="1051560" y="4032504"/>
            <a:ext cx="274320" cy="274320"/>
          </a:xfrm>
          <a:prstGeom prst="roundRect">
            <a:avLst>
              <a:gd name="adj" fmla="val 20000"/>
            </a:avLst>
          </a:prstGeom>
          <a:solidFill>
            <a:srgbClr val="FFFFFF"/>
          </a:solidFill>
          <a:ln w="17780">
            <a:solidFill>
              <a:srgbClr val="1668D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25" name="Picture 24" descr="check_b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97279" y="4078224"/>
            <a:ext cx="182880" cy="182880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1472184" y="3913632"/>
            <a:ext cx="9601200" cy="512064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300" b="0" i="0">
                <a:solidFill>
                  <a:srgbClr val="33373B"/>
                </a:solidFill>
                <a:latin typeface="Lato"/>
              </a:rPr>
              <a:t>Salvar nossos contatos: WhatsApp e e-mail.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868680" y="4517136"/>
            <a:ext cx="10424160" cy="512064"/>
          </a:xfrm>
          <a:prstGeom prst="roundRect">
            <a:avLst>
              <a:gd name="adj" fmla="val 14000"/>
            </a:avLst>
          </a:prstGeom>
          <a:solidFill>
            <a:srgbClr val="F1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ounded Rectangle 27"/>
          <p:cNvSpPr/>
          <p:nvPr/>
        </p:nvSpPr>
        <p:spPr>
          <a:xfrm>
            <a:off x="1051560" y="4636008"/>
            <a:ext cx="274320" cy="274320"/>
          </a:xfrm>
          <a:prstGeom prst="roundRect">
            <a:avLst>
              <a:gd name="adj" fmla="val 20000"/>
            </a:avLst>
          </a:prstGeom>
          <a:solidFill>
            <a:srgbClr val="FFFFFF"/>
          </a:solidFill>
          <a:ln w="17780">
            <a:solidFill>
              <a:srgbClr val="1668D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29" name="Picture 28" descr="check_b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97279" y="4681728"/>
            <a:ext cx="182880" cy="182880"/>
          </a:xfrm>
          <a:prstGeom prst="rect">
            <a:avLst/>
          </a:prstGeom>
        </p:spPr>
      </p:pic>
      <p:sp>
        <p:nvSpPr>
          <p:cNvPr id="30" name="TextBox 29"/>
          <p:cNvSpPr txBox="1"/>
          <p:nvPr/>
        </p:nvSpPr>
        <p:spPr>
          <a:xfrm>
            <a:off x="1472184" y="4517136"/>
            <a:ext cx="9601200" cy="512064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300" b="0" i="0">
                <a:solidFill>
                  <a:srgbClr val="33373B"/>
                </a:solidFill>
                <a:latin typeface="Lato"/>
              </a:rPr>
              <a:t>Definir a forma de emissão das notas fiscais.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868680" y="5120640"/>
            <a:ext cx="10424160" cy="512064"/>
          </a:xfrm>
          <a:prstGeom prst="roundRect">
            <a:avLst>
              <a:gd name="adj" fmla="val 14000"/>
            </a:avLst>
          </a:prstGeom>
          <a:solidFill>
            <a:srgbClr val="F1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ounded Rectangle 31"/>
          <p:cNvSpPr/>
          <p:nvPr/>
        </p:nvSpPr>
        <p:spPr>
          <a:xfrm>
            <a:off x="1051560" y="5239512"/>
            <a:ext cx="274320" cy="274320"/>
          </a:xfrm>
          <a:prstGeom prst="roundRect">
            <a:avLst>
              <a:gd name="adj" fmla="val 20000"/>
            </a:avLst>
          </a:prstGeom>
          <a:solidFill>
            <a:srgbClr val="FFFFFF"/>
          </a:solidFill>
          <a:ln w="17780">
            <a:solidFill>
              <a:srgbClr val="1668D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3" name="Picture 32" descr="check_b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97279" y="5285232"/>
            <a:ext cx="182880" cy="182880"/>
          </a:xfrm>
          <a:prstGeom prst="rect">
            <a:avLst/>
          </a:prstGeom>
        </p:spPr>
      </p:pic>
      <p:sp>
        <p:nvSpPr>
          <p:cNvPr id="34" name="TextBox 33"/>
          <p:cNvSpPr txBox="1"/>
          <p:nvPr/>
        </p:nvSpPr>
        <p:spPr>
          <a:xfrm>
            <a:off x="1472184" y="5120640"/>
            <a:ext cx="9601200" cy="512064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300" b="0" i="0">
                <a:solidFill>
                  <a:srgbClr val="33373B"/>
                </a:solidFill>
                <a:latin typeface="Lato"/>
              </a:rPr>
              <a:t>Enviar a documentação inicial solicitada pela equipe.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868680" y="5724144"/>
            <a:ext cx="10424160" cy="512064"/>
          </a:xfrm>
          <a:prstGeom prst="roundRect">
            <a:avLst>
              <a:gd name="adj" fmla="val 14000"/>
            </a:avLst>
          </a:prstGeom>
          <a:solidFill>
            <a:srgbClr val="F1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ounded Rectangle 35"/>
          <p:cNvSpPr/>
          <p:nvPr/>
        </p:nvSpPr>
        <p:spPr>
          <a:xfrm>
            <a:off x="1051560" y="5843016"/>
            <a:ext cx="274320" cy="274320"/>
          </a:xfrm>
          <a:prstGeom prst="roundRect">
            <a:avLst>
              <a:gd name="adj" fmla="val 20000"/>
            </a:avLst>
          </a:prstGeom>
          <a:solidFill>
            <a:srgbClr val="FFFFFF"/>
          </a:solidFill>
          <a:ln w="17780">
            <a:solidFill>
              <a:srgbClr val="1668D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7" name="Picture 36" descr="check_b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97279" y="5888736"/>
            <a:ext cx="182880" cy="182880"/>
          </a:xfrm>
          <a:prstGeom prst="rect">
            <a:avLst/>
          </a:prstGeom>
        </p:spPr>
      </p:pic>
      <p:sp>
        <p:nvSpPr>
          <p:cNvPr id="38" name="TextBox 37"/>
          <p:cNvSpPr txBox="1"/>
          <p:nvPr/>
        </p:nvSpPr>
        <p:spPr>
          <a:xfrm>
            <a:off x="1472184" y="5724144"/>
            <a:ext cx="9601200" cy="512064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300" b="0" i="0">
                <a:solidFill>
                  <a:srgbClr val="33373B"/>
                </a:solidFill>
                <a:latin typeface="Lato"/>
              </a:rPr>
              <a:t>Anotar os prazos mensais de envio de documentos.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gradFill rotWithShape="1">
            <a:gsLst>
              <a:gs pos="0">
                <a:srgbClr val="163A6E"/>
              </a:gs>
              <a:gs pos="100000">
                <a:srgbClr val="0A2851"/>
              </a:gs>
            </a:gsLst>
            <a:lin scaled="0" ang="1440000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2103120"/>
            <a:ext cx="10362895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 b="1" i="0">
                <a:solidFill>
                  <a:srgbClr val="FFFFFF"/>
                </a:solidFill>
                <a:latin typeface="Lato"/>
              </a:rPr>
              <a:t>Vamos crescer </a:t>
            </a:r>
            <a:r>
              <a:rPr sz="4000" b="1" i="0">
                <a:solidFill>
                  <a:srgbClr val="BFD8FA"/>
                </a:solidFill>
                <a:latin typeface="Lato"/>
              </a:rPr>
              <a:t>juntos.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3200400"/>
            <a:ext cx="8534095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600" b="0" i="0">
                <a:solidFill>
                  <a:srgbClr val="CDDDF5"/>
                </a:solidFill>
                <a:latin typeface="Lato"/>
              </a:rPr>
              <a:t>Estamos aqui para apoiar você em cada etapa. Conte com a gente.</a:t>
            </a:r>
          </a:p>
        </p:txBody>
      </p:sp>
      <p:pic>
        <p:nvPicPr>
          <p:cNvPr id="5" name="Picture 4" descr="phone_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7271" y="4398264"/>
            <a:ext cx="256032" cy="25603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98167" y="4389120"/>
            <a:ext cx="3749039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 i="0">
                <a:solidFill>
                  <a:srgbClr val="DBE8FF"/>
                </a:solidFill>
                <a:latin typeface="Lato"/>
              </a:rPr>
              <a:t>(34) 9 9797-9633</a:t>
            </a:r>
          </a:p>
        </p:txBody>
      </p:sp>
      <p:pic>
        <p:nvPicPr>
          <p:cNvPr id="7" name="Picture 6" descr="mail_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671" y="4398264"/>
            <a:ext cx="256032" cy="256032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998567" y="4389120"/>
            <a:ext cx="3749039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 i="0">
                <a:solidFill>
                  <a:srgbClr val="DBE8FF"/>
                </a:solidFill>
                <a:latin typeface="Lato"/>
              </a:rPr>
              <a:t>contato@ceconcontabilidade.com</a:t>
            </a:r>
          </a:p>
        </p:txBody>
      </p:sp>
      <p:pic>
        <p:nvPicPr>
          <p:cNvPr id="9" name="Picture 8" descr="globe_w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88071" y="4398264"/>
            <a:ext cx="256032" cy="256032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8198967" y="4389120"/>
            <a:ext cx="3749039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 i="0">
                <a:solidFill>
                  <a:srgbClr val="DBE8FF"/>
                </a:solidFill>
                <a:latin typeface="Lato"/>
              </a:rPr>
              <a:t>ceconcontabilidade.com.br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71600" y="5394960"/>
            <a:ext cx="9448495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i="0">
                <a:solidFill>
                  <a:srgbClr val="9DB6D8"/>
                </a:solidFill>
                <a:latin typeface="Lato"/>
              </a:rPr>
              <a:t>Material informativo, complementar ao Manual do Cliente. A orientação definitiva é feita caso a caso pela equipe da CECON, conforme a legislação vigente.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 rot="16200000">
            <a:off x="-1051560" y="1280160"/>
            <a:ext cx="2743200" cy="36576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ctr"/>
            <a:r>
              <a:rPr sz="1000" b="1">
                <a:solidFill>
                  <a:srgbClr val="1668DC"/>
                </a:solidFill>
                <a:latin typeface="Lato"/>
              </a:rPr>
              <a:t>Manual do Cliente</a:t>
            </a:r>
          </a:p>
        </p:txBody>
      </p:sp>
      <p:sp>
        <p:nvSpPr>
          <p:cNvPr id="4" name="Rectangle 3"/>
          <p:cNvSpPr/>
          <p:nvPr/>
        </p:nvSpPr>
        <p:spPr>
          <a:xfrm>
            <a:off x="274320" y="2377440"/>
            <a:ext cx="32004" cy="2103120"/>
          </a:xfrm>
          <a:prstGeom prst="rect">
            <a:avLst/>
          </a:prstGeom>
          <a:solidFill>
            <a:srgbClr val="1668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5" name="Picture 4" descr="logo_offici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59975" y="384048"/>
            <a:ext cx="1828800" cy="552642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868680" y="914400"/>
            <a:ext cx="640080" cy="640080"/>
          </a:xfrm>
          <a:prstGeom prst="roundRect">
            <a:avLst>
              <a:gd name="adj" fmla="val 30000"/>
            </a:avLst>
          </a:prstGeom>
          <a:solidFill>
            <a:srgbClr val="1668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7" name="Picture 6" descr="chat_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8699" y="1074420"/>
            <a:ext cx="320040" cy="32004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737360" y="932688"/>
            <a:ext cx="91440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i="0">
                <a:solidFill>
                  <a:srgbClr val="1668DC"/>
                </a:solidFill>
                <a:latin typeface="Lato"/>
              </a:rPr>
              <a:t>BOAS-VINDAS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37360" y="1243584"/>
            <a:ext cx="969264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3000" b="1" i="0">
                <a:solidFill>
                  <a:srgbClr val="14385F"/>
                </a:solidFill>
                <a:latin typeface="Lato"/>
              </a:rPr>
              <a:t>Bem-vindo(a) ao nosso </a:t>
            </a:r>
            <a:r>
              <a:rPr sz="3000" b="1" i="0">
                <a:solidFill>
                  <a:srgbClr val="1668DC"/>
                </a:solidFill>
                <a:latin typeface="Lato"/>
              </a:rPr>
              <a:t>escritório!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783080"/>
            <a:ext cx="10424160" cy="27432"/>
          </a:xfrm>
          <a:prstGeom prst="rect">
            <a:avLst/>
          </a:prstGeom>
          <a:solidFill>
            <a:srgbClr val="D9E4F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2148840"/>
            <a:ext cx="10424160" cy="12801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8000"/>
              </a:lnSpc>
              <a:spcBef>
                <a:spcPts val="0"/>
              </a:spcBef>
              <a:spcAft>
                <a:spcPts val="0"/>
              </a:spcAft>
            </a:pPr>
            <a:r>
              <a:rPr sz="1700" b="0" i="0">
                <a:solidFill>
                  <a:srgbClr val="33373B"/>
                </a:solidFill>
                <a:latin typeface="Lato"/>
              </a:rPr>
              <a:t>É com muita satisfação que lhe damos as boas-vindas. Estamos muito contentes pela oportunidade de contribuir com o sucesso do seu negócio. Aqui na CECON, você conta com uma equipe de </a:t>
            </a:r>
            <a:r>
              <a:rPr sz="1700" b="1" i="0">
                <a:solidFill>
                  <a:srgbClr val="14385F"/>
                </a:solidFill>
                <a:latin typeface="Lato"/>
              </a:rPr>
              <a:t>profissionais capacitados e experientes</a:t>
            </a:r>
            <a:r>
              <a:rPr sz="1700" b="0" i="0">
                <a:solidFill>
                  <a:srgbClr val="33373B"/>
                </a:solidFill>
                <a:latin typeface="Lato"/>
              </a:rPr>
              <a:t>, prontos para atendê-lo(a) da melhor forma.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68680" y="3566160"/>
            <a:ext cx="10424160" cy="12801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8000"/>
              </a:lnSpc>
              <a:spcBef>
                <a:spcPts val="0"/>
              </a:spcBef>
              <a:spcAft>
                <a:spcPts val="0"/>
              </a:spcAft>
            </a:pPr>
            <a:r>
              <a:rPr sz="1700" b="0" i="0">
                <a:solidFill>
                  <a:srgbClr val="33373B"/>
                </a:solidFill>
                <a:latin typeface="Lato"/>
              </a:rPr>
              <a:t>Queremos que você se sinta à vontade e conte conosco para qualquer dúvida. Este manual reúne as informações essenciais sobre os procedimentos iniciais e, principalmente, sobre a </a:t>
            </a:r>
            <a:r>
              <a:rPr sz="1700" b="1" i="0">
                <a:solidFill>
                  <a:srgbClr val="14385F"/>
                </a:solidFill>
                <a:latin typeface="Lato"/>
              </a:rPr>
              <a:t>nossa forma de trabalho, que é 100% digital</a:t>
            </a:r>
            <a:r>
              <a:rPr sz="1700" b="0" i="0">
                <a:solidFill>
                  <a:srgbClr val="33373B"/>
                </a:solidFill>
                <a:latin typeface="Lato"/>
              </a:rPr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 rot="16200000">
            <a:off x="-1051560" y="1280160"/>
            <a:ext cx="2743200" cy="36576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ctr"/>
            <a:r>
              <a:rPr sz="1000" b="1">
                <a:solidFill>
                  <a:srgbClr val="1668DC"/>
                </a:solidFill>
                <a:latin typeface="Lato"/>
              </a:rPr>
              <a:t>Manual do Cliente</a:t>
            </a:r>
          </a:p>
        </p:txBody>
      </p:sp>
      <p:sp>
        <p:nvSpPr>
          <p:cNvPr id="4" name="Rectangle 3"/>
          <p:cNvSpPr/>
          <p:nvPr/>
        </p:nvSpPr>
        <p:spPr>
          <a:xfrm>
            <a:off x="274320" y="2377440"/>
            <a:ext cx="32004" cy="2103120"/>
          </a:xfrm>
          <a:prstGeom prst="rect">
            <a:avLst/>
          </a:prstGeom>
          <a:solidFill>
            <a:srgbClr val="1668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5" name="Picture 4" descr="logo_offici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59975" y="384048"/>
            <a:ext cx="1828800" cy="552642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868680" y="914400"/>
            <a:ext cx="640080" cy="640080"/>
          </a:xfrm>
          <a:prstGeom prst="roundRect">
            <a:avLst>
              <a:gd name="adj" fmla="val 30000"/>
            </a:avLst>
          </a:prstGeom>
          <a:solidFill>
            <a:srgbClr val="1668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7" name="Picture 6" descr="building_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8699" y="1074420"/>
            <a:ext cx="320040" cy="32004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737360" y="932688"/>
            <a:ext cx="91440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i="0">
                <a:solidFill>
                  <a:srgbClr val="1668DC"/>
                </a:solidFill>
                <a:latin typeface="Lato"/>
              </a:rPr>
              <a:t>SOBRE A CECON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37360" y="1243584"/>
            <a:ext cx="969264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3000" b="1" i="0">
                <a:solidFill>
                  <a:srgbClr val="14385F"/>
                </a:solidFill>
                <a:latin typeface="Lato"/>
              </a:rPr>
              <a:t>O que você precisa saber sobre a </a:t>
            </a:r>
            <a:r>
              <a:rPr sz="3000" b="1" i="0">
                <a:solidFill>
                  <a:srgbClr val="1668DC"/>
                </a:solidFill>
                <a:latin typeface="Lato"/>
              </a:rPr>
              <a:t>CECON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783080"/>
            <a:ext cx="10424160" cy="27432"/>
          </a:xfrm>
          <a:prstGeom prst="rect">
            <a:avLst/>
          </a:prstGeom>
          <a:solidFill>
            <a:srgbClr val="D9E4F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2103120"/>
            <a:ext cx="10424160" cy="12801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8000"/>
              </a:lnSpc>
              <a:spcBef>
                <a:spcPts val="0"/>
              </a:spcBef>
              <a:spcAft>
                <a:spcPts val="0"/>
              </a:spcAft>
            </a:pPr>
            <a:r>
              <a:rPr sz="1550" b="0" i="0">
                <a:solidFill>
                  <a:srgbClr val="33373B"/>
                </a:solidFill>
                <a:latin typeface="Lato"/>
              </a:rPr>
              <a:t>A CECON acredita em uma </a:t>
            </a:r>
            <a:r>
              <a:rPr sz="1550" b="1" i="0">
                <a:solidFill>
                  <a:srgbClr val="14385F"/>
                </a:solidFill>
                <a:latin typeface="Lato"/>
              </a:rPr>
              <a:t>contabilidade estratégica e diferenciada</a:t>
            </a:r>
            <a:r>
              <a:rPr sz="1550" b="0" i="0">
                <a:solidFill>
                  <a:srgbClr val="33373B"/>
                </a:solidFill>
                <a:latin typeface="Lato"/>
              </a:rPr>
              <a:t>, atuando de forma próxima ao cliente, auxiliando no alcance de resultados positivos e crescentes, na entrega de conformidade e no apoio à tomada de decisão.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868680" y="3108960"/>
            <a:ext cx="10424160" cy="896112"/>
          </a:xfrm>
          <a:prstGeom prst="roundRect">
            <a:avLst>
              <a:gd name="adj" fmla="val 12000"/>
            </a:avLst>
          </a:prstGeom>
          <a:solidFill>
            <a:srgbClr val="EAF1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ounded Rectangle 12"/>
          <p:cNvSpPr/>
          <p:nvPr/>
        </p:nvSpPr>
        <p:spPr>
          <a:xfrm>
            <a:off x="1069848" y="3291840"/>
            <a:ext cx="530352" cy="530352"/>
          </a:xfrm>
          <a:prstGeom prst="roundRect">
            <a:avLst>
              <a:gd name="adj" fmla="val 30000"/>
            </a:avLst>
          </a:prstGeom>
          <a:solidFill>
            <a:srgbClr val="EEF4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4" name="Picture 13" descr="check_b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2436" y="3424428"/>
            <a:ext cx="265176" cy="265176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801368" y="3246120"/>
            <a:ext cx="928116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500" b="1" i="0">
                <a:solidFill>
                  <a:srgbClr val="14385F"/>
                </a:solidFill>
                <a:latin typeface="Lato"/>
              </a:rPr>
              <a:t>Missão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801368" y="3593591"/>
            <a:ext cx="928116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i="0">
                <a:solidFill>
                  <a:srgbClr val="5A6066"/>
                </a:solidFill>
                <a:latin typeface="Lato"/>
              </a:rPr>
              <a:t>Oferecer serviços contábeis consultivos de qualidade, de forma a sermos considerados um parceiro de negócios.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868680" y="4114800"/>
            <a:ext cx="10424160" cy="896112"/>
          </a:xfrm>
          <a:prstGeom prst="roundRect">
            <a:avLst>
              <a:gd name="adj" fmla="val 12000"/>
            </a:avLst>
          </a:prstGeom>
          <a:solidFill>
            <a:srgbClr val="EAF1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ounded Rectangle 17"/>
          <p:cNvSpPr/>
          <p:nvPr/>
        </p:nvSpPr>
        <p:spPr>
          <a:xfrm>
            <a:off x="1069848" y="4297680"/>
            <a:ext cx="530352" cy="530352"/>
          </a:xfrm>
          <a:prstGeom prst="roundRect">
            <a:avLst>
              <a:gd name="adj" fmla="val 30000"/>
            </a:avLst>
          </a:prstGeom>
          <a:solidFill>
            <a:srgbClr val="EEF4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9" name="Picture 18" descr="globe_b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02436" y="4430268"/>
            <a:ext cx="265176" cy="265176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1801368" y="4251960"/>
            <a:ext cx="928116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500" b="1" i="0">
                <a:solidFill>
                  <a:srgbClr val="14385F"/>
                </a:solidFill>
                <a:latin typeface="Lato"/>
              </a:rPr>
              <a:t>Visão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801368" y="4599432"/>
            <a:ext cx="928116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i="0">
                <a:solidFill>
                  <a:srgbClr val="5A6066"/>
                </a:solidFill>
                <a:latin typeface="Lato"/>
              </a:rPr>
              <a:t>Ser um negócio contábil reconhecido em âmbito nacional por seus serviços consultivos e personalizados, atendimento próximo e qualidade.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868680" y="5120640"/>
            <a:ext cx="10424160" cy="896112"/>
          </a:xfrm>
          <a:prstGeom prst="roundRect">
            <a:avLst>
              <a:gd name="adj" fmla="val 12000"/>
            </a:avLst>
          </a:prstGeom>
          <a:solidFill>
            <a:srgbClr val="EAF1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ounded Rectangle 22"/>
          <p:cNvSpPr/>
          <p:nvPr/>
        </p:nvSpPr>
        <p:spPr>
          <a:xfrm>
            <a:off x="1069848" y="5303520"/>
            <a:ext cx="530352" cy="530352"/>
          </a:xfrm>
          <a:prstGeom prst="roundRect">
            <a:avLst>
              <a:gd name="adj" fmla="val 30000"/>
            </a:avLst>
          </a:prstGeom>
          <a:solidFill>
            <a:srgbClr val="EEF4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24" name="Picture 23" descr="scale_b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02436" y="5436108"/>
            <a:ext cx="265176" cy="265176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1801368" y="5257800"/>
            <a:ext cx="928116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500" b="1" i="0">
                <a:solidFill>
                  <a:srgbClr val="14385F"/>
                </a:solidFill>
                <a:latin typeface="Lato"/>
              </a:rPr>
              <a:t>Valores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801368" y="5605272"/>
            <a:ext cx="928116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i="0">
                <a:solidFill>
                  <a:srgbClr val="5A6066"/>
                </a:solidFill>
                <a:latin typeface="Lato"/>
              </a:rPr>
              <a:t>Atuar com honestidade, responsabilidade, transparência, ética e comprometimento, respeitando as leis, as pessoas e o meio ambiente.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 rot="16200000">
            <a:off x="-1051560" y="1280160"/>
            <a:ext cx="2743200" cy="36576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ctr"/>
            <a:r>
              <a:rPr sz="1000" b="1">
                <a:solidFill>
                  <a:srgbClr val="1668DC"/>
                </a:solidFill>
                <a:latin typeface="Lato"/>
              </a:rPr>
              <a:t>Manual do Cliente</a:t>
            </a:r>
          </a:p>
        </p:txBody>
      </p:sp>
      <p:sp>
        <p:nvSpPr>
          <p:cNvPr id="4" name="Rectangle 3"/>
          <p:cNvSpPr/>
          <p:nvPr/>
        </p:nvSpPr>
        <p:spPr>
          <a:xfrm>
            <a:off x="274320" y="2377440"/>
            <a:ext cx="32004" cy="2103120"/>
          </a:xfrm>
          <a:prstGeom prst="rect">
            <a:avLst/>
          </a:prstGeom>
          <a:solidFill>
            <a:srgbClr val="1668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5" name="Picture 4" descr="logo_offici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59975" y="384048"/>
            <a:ext cx="1828800" cy="552642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868680" y="914400"/>
            <a:ext cx="640080" cy="640080"/>
          </a:xfrm>
          <a:prstGeom prst="roundRect">
            <a:avLst>
              <a:gd name="adj" fmla="val 30000"/>
            </a:avLst>
          </a:prstGeom>
          <a:solidFill>
            <a:srgbClr val="1668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7" name="Picture 6" descr="screen_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8699" y="1074420"/>
            <a:ext cx="320040" cy="32004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737360" y="932688"/>
            <a:ext cx="91440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i="0">
                <a:solidFill>
                  <a:srgbClr val="1668DC"/>
                </a:solidFill>
                <a:latin typeface="Lato"/>
              </a:rPr>
              <a:t>NOSSA FORMA DE TRABALHO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37360" y="1243584"/>
            <a:ext cx="969264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3000" b="1" i="0">
                <a:solidFill>
                  <a:srgbClr val="14385F"/>
                </a:solidFill>
                <a:latin typeface="Lato"/>
              </a:rPr>
              <a:t>Uma contabilidade </a:t>
            </a:r>
            <a:r>
              <a:rPr sz="3000" b="1" i="0">
                <a:solidFill>
                  <a:srgbClr val="1668DC"/>
                </a:solidFill>
                <a:latin typeface="Lato"/>
              </a:rPr>
              <a:t>100% digital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783080"/>
            <a:ext cx="10424160" cy="27432"/>
          </a:xfrm>
          <a:prstGeom prst="rect">
            <a:avLst/>
          </a:prstGeom>
          <a:solidFill>
            <a:srgbClr val="D9E4F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2103120"/>
            <a:ext cx="10424160" cy="12801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8000"/>
              </a:lnSpc>
              <a:spcBef>
                <a:spcPts val="0"/>
              </a:spcBef>
              <a:spcAft>
                <a:spcPts val="0"/>
              </a:spcAft>
            </a:pPr>
            <a:r>
              <a:rPr sz="1550" b="0" i="0">
                <a:solidFill>
                  <a:srgbClr val="33373B"/>
                </a:solidFill>
                <a:latin typeface="Lato"/>
              </a:rPr>
              <a:t>A CECON é uma </a:t>
            </a:r>
            <a:r>
              <a:rPr sz="1550" b="1" i="0">
                <a:solidFill>
                  <a:srgbClr val="14385F"/>
                </a:solidFill>
                <a:latin typeface="Lato"/>
              </a:rPr>
              <a:t>contabilidade digital</a:t>
            </a:r>
            <a:r>
              <a:rPr sz="1550" b="0" i="0">
                <a:solidFill>
                  <a:srgbClr val="33373B"/>
                </a:solidFill>
                <a:latin typeface="Lato"/>
              </a:rPr>
              <a:t>. Toda a nossa rotina, do envio de documentos às solicitações, dúvidas e entregas, acontece online, de forma ágil, organizada e rastreável.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868680" y="3063240"/>
            <a:ext cx="2487168" cy="1737360"/>
          </a:xfrm>
          <a:prstGeom prst="roundRect">
            <a:avLst>
              <a:gd name="adj" fmla="val 9000"/>
            </a:avLst>
          </a:prstGeom>
          <a:solidFill>
            <a:srgbClr val="EAF1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ounded Rectangle 12"/>
          <p:cNvSpPr/>
          <p:nvPr/>
        </p:nvSpPr>
        <p:spPr>
          <a:xfrm>
            <a:off x="1124712" y="3319272"/>
            <a:ext cx="566928" cy="566928"/>
          </a:xfrm>
          <a:prstGeom prst="roundRect">
            <a:avLst>
              <a:gd name="adj" fmla="val 30000"/>
            </a:avLst>
          </a:prstGeom>
          <a:solidFill>
            <a:srgbClr val="EEF4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4" name="Picture 13" descr="chat_b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66444" y="3461004"/>
            <a:ext cx="283464" cy="28346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124712" y="4023360"/>
            <a:ext cx="1975104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450" b="1" i="0">
                <a:solidFill>
                  <a:srgbClr val="14385F"/>
                </a:solidFill>
                <a:latin typeface="Lato"/>
              </a:rPr>
              <a:t>WhatsApp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124712" y="4434840"/>
            <a:ext cx="1975104" cy="27431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sz="1150" b="0" i="0">
                <a:solidFill>
                  <a:srgbClr val="5A6066"/>
                </a:solidFill>
                <a:latin typeface="Lato"/>
              </a:rPr>
              <a:t>Canal principal do dia a dia: dúvidas e avisos.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3520440" y="3063240"/>
            <a:ext cx="2487168" cy="1737360"/>
          </a:xfrm>
          <a:prstGeom prst="roundRect">
            <a:avLst>
              <a:gd name="adj" fmla="val 9000"/>
            </a:avLst>
          </a:prstGeom>
          <a:solidFill>
            <a:srgbClr val="EAF1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ounded Rectangle 17"/>
          <p:cNvSpPr/>
          <p:nvPr/>
        </p:nvSpPr>
        <p:spPr>
          <a:xfrm>
            <a:off x="3776472" y="3319272"/>
            <a:ext cx="566928" cy="566928"/>
          </a:xfrm>
          <a:prstGeom prst="roundRect">
            <a:avLst>
              <a:gd name="adj" fmla="val 30000"/>
            </a:avLst>
          </a:prstGeom>
          <a:solidFill>
            <a:srgbClr val="EEF4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9" name="Picture 18" descr="mail_b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18204" y="3461004"/>
            <a:ext cx="283464" cy="283464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3776472" y="4023360"/>
            <a:ext cx="1975104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450" b="1" i="0">
                <a:solidFill>
                  <a:srgbClr val="14385F"/>
                </a:solidFill>
                <a:latin typeface="Lato"/>
              </a:rPr>
              <a:t>E-mail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776472" y="4434840"/>
            <a:ext cx="1975104" cy="27431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sz="1150" b="0" i="0">
                <a:solidFill>
                  <a:srgbClr val="5A6066"/>
                </a:solidFill>
                <a:latin typeface="Lato"/>
              </a:rPr>
              <a:t>Canal oficial para envios formais.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6172200" y="3063240"/>
            <a:ext cx="2487168" cy="1737360"/>
          </a:xfrm>
          <a:prstGeom prst="roundRect">
            <a:avLst>
              <a:gd name="adj" fmla="val 9000"/>
            </a:avLst>
          </a:prstGeom>
          <a:solidFill>
            <a:srgbClr val="EAF1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ounded Rectangle 22"/>
          <p:cNvSpPr/>
          <p:nvPr/>
        </p:nvSpPr>
        <p:spPr>
          <a:xfrm>
            <a:off x="6428232" y="3319272"/>
            <a:ext cx="566928" cy="566928"/>
          </a:xfrm>
          <a:prstGeom prst="roundRect">
            <a:avLst>
              <a:gd name="adj" fmla="val 30000"/>
            </a:avLst>
          </a:prstGeom>
          <a:solidFill>
            <a:srgbClr val="EEF4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24" name="Picture 23" descr="screen_b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69964" y="3461004"/>
            <a:ext cx="283464" cy="283464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6428232" y="4023360"/>
            <a:ext cx="1975104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450" b="1" i="0">
                <a:solidFill>
                  <a:srgbClr val="14385F"/>
                </a:solidFill>
                <a:latin typeface="Lato"/>
              </a:rPr>
              <a:t>Plataforma Onvio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428232" y="4434840"/>
            <a:ext cx="1975104" cy="27431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sz="1150" b="0" i="0">
                <a:solidFill>
                  <a:srgbClr val="5A6066"/>
                </a:solidFill>
                <a:latin typeface="Lato"/>
              </a:rPr>
              <a:t>Centraliza solicitações e documentos.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8823960" y="3063240"/>
            <a:ext cx="2487168" cy="1737360"/>
          </a:xfrm>
          <a:prstGeom prst="roundRect">
            <a:avLst>
              <a:gd name="adj" fmla="val 9000"/>
            </a:avLst>
          </a:prstGeom>
          <a:solidFill>
            <a:srgbClr val="EAF1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ounded Rectangle 27"/>
          <p:cNvSpPr/>
          <p:nvPr/>
        </p:nvSpPr>
        <p:spPr>
          <a:xfrm>
            <a:off x="9079992" y="3319272"/>
            <a:ext cx="566928" cy="566928"/>
          </a:xfrm>
          <a:prstGeom prst="roundRect">
            <a:avLst>
              <a:gd name="adj" fmla="val 30000"/>
            </a:avLst>
          </a:prstGeom>
          <a:solidFill>
            <a:srgbClr val="EEF4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29" name="Picture 28" descr="people_b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221724" y="3461004"/>
            <a:ext cx="283464" cy="283464"/>
          </a:xfrm>
          <a:prstGeom prst="rect">
            <a:avLst/>
          </a:prstGeom>
        </p:spPr>
      </p:pic>
      <p:sp>
        <p:nvSpPr>
          <p:cNvPr id="30" name="TextBox 29"/>
          <p:cNvSpPr txBox="1"/>
          <p:nvPr/>
        </p:nvSpPr>
        <p:spPr>
          <a:xfrm>
            <a:off x="9079992" y="4023360"/>
            <a:ext cx="1975104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450" b="1" i="0">
                <a:solidFill>
                  <a:srgbClr val="14385F"/>
                </a:solidFill>
                <a:latin typeface="Lato"/>
              </a:rPr>
              <a:t>Videoconferência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079992" y="4434840"/>
            <a:ext cx="1975104" cy="27431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sz="1150" b="0" i="0">
                <a:solidFill>
                  <a:srgbClr val="5A6066"/>
                </a:solidFill>
                <a:latin typeface="Lato"/>
              </a:rPr>
              <a:t>Reuniões mediante agendamento.</a:t>
            </a:r>
          </a:p>
        </p:txBody>
      </p:sp>
      <p:sp>
        <p:nvSpPr>
          <p:cNvPr id="32" name="Rectangle 31"/>
          <p:cNvSpPr/>
          <p:nvPr/>
        </p:nvSpPr>
        <p:spPr>
          <a:xfrm>
            <a:off x="868680" y="5029200"/>
            <a:ext cx="10424160" cy="960120"/>
          </a:xfrm>
          <a:prstGeom prst="rect">
            <a:avLst/>
          </a:prstGeom>
          <a:gradFill rotWithShape="1">
            <a:gsLst>
              <a:gs pos="0">
                <a:srgbClr val="1972EC"/>
              </a:gs>
              <a:gs pos="100000">
                <a:srgbClr val="0E47A8"/>
              </a:gs>
            </a:gsLst>
            <a:lin scaled="0" ang="2040000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3" name="Picture 32" descr="check_w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79576" y="5317236"/>
            <a:ext cx="384048" cy="384048"/>
          </a:xfrm>
          <a:prstGeom prst="rect">
            <a:avLst/>
          </a:prstGeom>
        </p:spPr>
      </p:pic>
      <p:sp>
        <p:nvSpPr>
          <p:cNvPr id="34" name="TextBox 33"/>
          <p:cNvSpPr txBox="1"/>
          <p:nvPr/>
        </p:nvSpPr>
        <p:spPr>
          <a:xfrm>
            <a:off x="1828800" y="5029200"/>
            <a:ext cx="9144000" cy="9601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18000"/>
              </a:lnSpc>
              <a:spcBef>
                <a:spcPts val="0"/>
              </a:spcBef>
              <a:spcAft>
                <a:spcPts val="0"/>
              </a:spcAft>
            </a:pPr>
            <a:r>
              <a:rPr sz="1250" b="1" i="0">
                <a:solidFill>
                  <a:srgbClr val="FFFFFF"/>
                </a:solidFill>
                <a:latin typeface="Lato"/>
              </a:rPr>
              <a:t>Não trabalhamos com entrega física de documentos nem atendimento presencial sem agendamento como rotina. </a:t>
            </a:r>
            <a:r>
              <a:rPr sz="1250" b="0" i="0">
                <a:solidFill>
                  <a:srgbClr val="FFFFFF"/>
                </a:solidFill>
                <a:latin typeface="Lato"/>
              </a:rPr>
              <a:t>Toda a comunicação é digital, o que garante agilidade, organização e segurança.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 rot="16200000">
            <a:off x="-1051560" y="1280160"/>
            <a:ext cx="2743200" cy="36576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ctr"/>
            <a:r>
              <a:rPr sz="1000" b="1">
                <a:solidFill>
                  <a:srgbClr val="1668DC"/>
                </a:solidFill>
                <a:latin typeface="Lato"/>
              </a:rPr>
              <a:t>Manual do Cliente</a:t>
            </a:r>
          </a:p>
        </p:txBody>
      </p:sp>
      <p:sp>
        <p:nvSpPr>
          <p:cNvPr id="4" name="Rectangle 3"/>
          <p:cNvSpPr/>
          <p:nvPr/>
        </p:nvSpPr>
        <p:spPr>
          <a:xfrm>
            <a:off x="274320" y="2377440"/>
            <a:ext cx="32004" cy="2103120"/>
          </a:xfrm>
          <a:prstGeom prst="rect">
            <a:avLst/>
          </a:prstGeom>
          <a:solidFill>
            <a:srgbClr val="1668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5" name="Picture 4" descr="logo_offici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59975" y="384048"/>
            <a:ext cx="1828800" cy="552642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868680" y="914400"/>
            <a:ext cx="640080" cy="640080"/>
          </a:xfrm>
          <a:prstGeom prst="roundRect">
            <a:avLst>
              <a:gd name="adj" fmla="val 30000"/>
            </a:avLst>
          </a:prstGeom>
          <a:solidFill>
            <a:srgbClr val="1668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7" name="Picture 6" descr="screen_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8699" y="1074420"/>
            <a:ext cx="320040" cy="32004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737360" y="932688"/>
            <a:ext cx="91440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i="0">
                <a:solidFill>
                  <a:srgbClr val="1668DC"/>
                </a:solidFill>
                <a:latin typeface="Lato"/>
              </a:rPr>
              <a:t>PLATAFORMA DO CLIENTE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37360" y="1243584"/>
            <a:ext cx="969264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3000" b="1" i="0">
                <a:solidFill>
                  <a:srgbClr val="14385F"/>
                </a:solidFill>
                <a:latin typeface="Lato"/>
              </a:rPr>
              <a:t>Onvio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783080"/>
            <a:ext cx="10424160" cy="27432"/>
          </a:xfrm>
          <a:prstGeom prst="rect">
            <a:avLst/>
          </a:prstGeom>
          <a:solidFill>
            <a:srgbClr val="D9E4F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2103120"/>
            <a:ext cx="10424160" cy="12801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8000"/>
              </a:lnSpc>
              <a:spcBef>
                <a:spcPts val="0"/>
              </a:spcBef>
              <a:spcAft>
                <a:spcPts val="0"/>
              </a:spcAft>
            </a:pPr>
            <a:r>
              <a:rPr sz="1550" b="0" i="0">
                <a:solidFill>
                  <a:srgbClr val="33373B"/>
                </a:solidFill>
                <a:latin typeface="Lato"/>
              </a:rPr>
              <a:t>O Onvio é a plataforma que </a:t>
            </a:r>
            <a:r>
              <a:rPr sz="1550" b="1" i="0">
                <a:solidFill>
                  <a:srgbClr val="14385F"/>
                </a:solidFill>
                <a:latin typeface="Lato"/>
              </a:rPr>
              <a:t>centraliza a comunicação</a:t>
            </a:r>
            <a:r>
              <a:rPr sz="1550" b="0" i="0">
                <a:solidFill>
                  <a:srgbClr val="33373B"/>
                </a:solidFill>
                <a:latin typeface="Lato"/>
              </a:rPr>
              <a:t> entre você e o escritório. Suas demandas chegam diretamente ao nosso sistema, minimizando erros e tornando o processo mais prático.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68680" y="3383280"/>
            <a:ext cx="10424160" cy="12801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8000"/>
              </a:lnSpc>
              <a:spcBef>
                <a:spcPts val="0"/>
              </a:spcBef>
              <a:spcAft>
                <a:spcPts val="0"/>
              </a:spcAft>
            </a:pPr>
            <a:r>
              <a:rPr sz="1400" b="0" i="0">
                <a:solidFill>
                  <a:srgbClr val="33373B"/>
                </a:solidFill>
                <a:latin typeface="Lato"/>
              </a:rPr>
              <a:t>As solicitações são feitas principalmente para </a:t>
            </a:r>
            <a:r>
              <a:rPr sz="1400" b="1" i="0">
                <a:solidFill>
                  <a:srgbClr val="14385F"/>
                </a:solidFill>
                <a:latin typeface="Lato"/>
              </a:rPr>
              <a:t>demandas eventuais do Departamento Pessoal</a:t>
            </a:r>
            <a:r>
              <a:rPr sz="1400" b="0" i="0">
                <a:solidFill>
                  <a:srgbClr val="33373B"/>
                </a:solidFill>
                <a:latin typeface="Lato"/>
              </a:rPr>
              <a:t>, como: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868680" y="3931920"/>
            <a:ext cx="1444752" cy="512064"/>
          </a:xfrm>
          <a:prstGeom prst="roundRect">
            <a:avLst>
              <a:gd name="adj" fmla="val 40000"/>
            </a:avLst>
          </a:prstGeom>
          <a:solidFill>
            <a:srgbClr val="1438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68680" y="4050791"/>
            <a:ext cx="1444752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350" b="1" i="0">
                <a:solidFill>
                  <a:srgbClr val="FFFFFF"/>
                </a:solidFill>
                <a:latin typeface="Lato"/>
              </a:rPr>
              <a:t>Admissão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2514600" y="3931920"/>
            <a:ext cx="2802636" cy="512064"/>
          </a:xfrm>
          <a:prstGeom prst="roundRect">
            <a:avLst>
              <a:gd name="adj" fmla="val 40000"/>
            </a:avLst>
          </a:prstGeom>
          <a:solidFill>
            <a:srgbClr val="1438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2514600" y="4050791"/>
            <a:ext cx="2802636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350" b="1" i="0">
                <a:solidFill>
                  <a:srgbClr val="FFFFFF"/>
                </a:solidFill>
                <a:latin typeface="Lato"/>
              </a:rPr>
              <a:t>Cálculo de Rescisão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5518404" y="3931920"/>
            <a:ext cx="2555748" cy="512064"/>
          </a:xfrm>
          <a:prstGeom prst="roundRect">
            <a:avLst>
              <a:gd name="adj" fmla="val 40000"/>
            </a:avLst>
          </a:prstGeom>
          <a:solidFill>
            <a:srgbClr val="1438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518404" y="4050791"/>
            <a:ext cx="2555748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350" b="1" i="0">
                <a:solidFill>
                  <a:srgbClr val="FFFFFF"/>
                </a:solidFill>
                <a:latin typeface="Lato"/>
              </a:rPr>
              <a:t>Cálculo de Férias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868680" y="4754880"/>
            <a:ext cx="4937760" cy="566928"/>
          </a:xfrm>
          <a:prstGeom prst="roundRect">
            <a:avLst>
              <a:gd name="adj" fmla="val 20000"/>
            </a:avLst>
          </a:prstGeom>
          <a:solidFill>
            <a:srgbClr val="1668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68680" y="4892040"/>
            <a:ext cx="493776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500" b="1" i="0">
                <a:solidFill>
                  <a:srgbClr val="FFFFFF"/>
                </a:solidFill>
                <a:latin typeface="Lato"/>
              </a:rPr>
              <a:t>Guia para envio de solicitações  ›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 rot="16200000">
            <a:off x="-1051560" y="1280160"/>
            <a:ext cx="2743200" cy="36576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ctr"/>
            <a:r>
              <a:rPr sz="1000" b="1">
                <a:solidFill>
                  <a:srgbClr val="1668DC"/>
                </a:solidFill>
                <a:latin typeface="Lato"/>
              </a:rPr>
              <a:t>Manual do Cliente</a:t>
            </a:r>
          </a:p>
        </p:txBody>
      </p:sp>
      <p:sp>
        <p:nvSpPr>
          <p:cNvPr id="4" name="Rectangle 3"/>
          <p:cNvSpPr/>
          <p:nvPr/>
        </p:nvSpPr>
        <p:spPr>
          <a:xfrm>
            <a:off x="274320" y="2377440"/>
            <a:ext cx="32004" cy="2103120"/>
          </a:xfrm>
          <a:prstGeom prst="rect">
            <a:avLst/>
          </a:prstGeom>
          <a:solidFill>
            <a:srgbClr val="1668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5" name="Picture 4" descr="logo_offici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59975" y="384048"/>
            <a:ext cx="1828800" cy="552642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868680" y="914400"/>
            <a:ext cx="640080" cy="640080"/>
          </a:xfrm>
          <a:prstGeom prst="roundRect">
            <a:avLst>
              <a:gd name="adj" fmla="val 30000"/>
            </a:avLst>
          </a:prstGeom>
          <a:solidFill>
            <a:srgbClr val="1668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7" name="Picture 6" descr="pen_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8699" y="1074420"/>
            <a:ext cx="320040" cy="32004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737360" y="932688"/>
            <a:ext cx="91440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i="0">
                <a:solidFill>
                  <a:srgbClr val="1668DC"/>
                </a:solidFill>
                <a:latin typeface="Lato"/>
              </a:rPr>
              <a:t>PRIMEIROS PASSOS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37360" y="1243584"/>
            <a:ext cx="969264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3000" b="1" i="0">
                <a:solidFill>
                  <a:srgbClr val="14385F"/>
                </a:solidFill>
                <a:latin typeface="Lato"/>
              </a:rPr>
              <a:t>Fechamento de contrato e </a:t>
            </a:r>
            <a:r>
              <a:rPr sz="3000" b="1" i="0">
                <a:solidFill>
                  <a:srgbClr val="1668DC"/>
                </a:solidFill>
                <a:latin typeface="Lato"/>
              </a:rPr>
              <a:t>constituição de CNPJ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783080"/>
            <a:ext cx="10424160" cy="27432"/>
          </a:xfrm>
          <a:prstGeom prst="rect">
            <a:avLst/>
          </a:prstGeom>
          <a:solidFill>
            <a:srgbClr val="D9E4F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2103120"/>
            <a:ext cx="10424160" cy="12801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8000"/>
              </a:lnSpc>
              <a:spcBef>
                <a:spcPts val="0"/>
              </a:spcBef>
              <a:spcAft>
                <a:spcPts val="0"/>
              </a:spcAft>
            </a:pPr>
            <a:r>
              <a:rPr sz="1550" b="0" i="0">
                <a:solidFill>
                  <a:srgbClr val="33373B"/>
                </a:solidFill>
                <a:latin typeface="Lato"/>
              </a:rPr>
              <a:t>Após a abertura do CNPJ, o que fazer? Veja o passo a passo: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868680" y="2788920"/>
            <a:ext cx="2487168" cy="1828800"/>
          </a:xfrm>
          <a:prstGeom prst="roundRect">
            <a:avLst>
              <a:gd name="adj" fmla="val 10000"/>
            </a:avLst>
          </a:prstGeom>
          <a:solidFill>
            <a:srgbClr val="F1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ounded Rectangle 12"/>
          <p:cNvSpPr/>
          <p:nvPr/>
        </p:nvSpPr>
        <p:spPr>
          <a:xfrm>
            <a:off x="1801368" y="2971800"/>
            <a:ext cx="621792" cy="621792"/>
          </a:xfrm>
          <a:prstGeom prst="roundRect">
            <a:avLst>
              <a:gd name="adj" fmla="val 30000"/>
            </a:avLst>
          </a:prstGeom>
          <a:solidFill>
            <a:srgbClr val="EEF4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4" name="Picture 13" descr="pen_b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56816" y="3127248"/>
            <a:ext cx="310896" cy="310896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868680" y="3703320"/>
            <a:ext cx="2487168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350" b="1" i="0">
                <a:solidFill>
                  <a:srgbClr val="14385F"/>
                </a:solidFill>
                <a:latin typeface="Lato"/>
              </a:rPr>
              <a:t>1.  Assinatura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51560" y="4069080"/>
            <a:ext cx="2121408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050" b="0" i="0">
                <a:solidFill>
                  <a:srgbClr val="5A6066"/>
                </a:solidFill>
                <a:latin typeface="Lato"/>
              </a:rPr>
              <a:t>Contrato e Termo de Responsabilidade.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3520440" y="2788920"/>
            <a:ext cx="2487168" cy="1828800"/>
          </a:xfrm>
          <a:prstGeom prst="roundRect">
            <a:avLst>
              <a:gd name="adj" fmla="val 10000"/>
            </a:avLst>
          </a:prstGeom>
          <a:solidFill>
            <a:srgbClr val="F1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ounded Rectangle 17"/>
          <p:cNvSpPr/>
          <p:nvPr/>
        </p:nvSpPr>
        <p:spPr>
          <a:xfrm>
            <a:off x="4453128" y="2971800"/>
            <a:ext cx="621792" cy="621792"/>
          </a:xfrm>
          <a:prstGeom prst="roundRect">
            <a:avLst>
              <a:gd name="adj" fmla="val 30000"/>
            </a:avLst>
          </a:prstGeom>
          <a:solidFill>
            <a:srgbClr val="EEF4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9" name="Picture 18" descr="bank_b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08576" y="3127248"/>
            <a:ext cx="310896" cy="310896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3520440" y="3703320"/>
            <a:ext cx="2487168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350" b="1" i="0">
                <a:solidFill>
                  <a:srgbClr val="14385F"/>
                </a:solidFill>
                <a:latin typeface="Lato"/>
              </a:rPr>
              <a:t>2.  Conta bancária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703320" y="4069080"/>
            <a:ext cx="2121408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050" b="0" i="0">
                <a:solidFill>
                  <a:srgbClr val="5A6066"/>
                </a:solidFill>
                <a:latin typeface="Lato"/>
              </a:rPr>
              <a:t>Abertura da conta da empresa.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6172200" y="2788920"/>
            <a:ext cx="2487168" cy="1828800"/>
          </a:xfrm>
          <a:prstGeom prst="roundRect">
            <a:avLst>
              <a:gd name="adj" fmla="val 10000"/>
            </a:avLst>
          </a:prstGeom>
          <a:solidFill>
            <a:srgbClr val="F1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ounded Rectangle 22"/>
          <p:cNvSpPr/>
          <p:nvPr/>
        </p:nvSpPr>
        <p:spPr>
          <a:xfrm>
            <a:off x="7104888" y="2971800"/>
            <a:ext cx="621792" cy="621792"/>
          </a:xfrm>
          <a:prstGeom prst="roundRect">
            <a:avLst>
              <a:gd name="adj" fmla="val 30000"/>
            </a:avLst>
          </a:prstGeom>
          <a:solidFill>
            <a:srgbClr val="EEF4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24" name="Picture 23" descr="lock_b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60336" y="3127248"/>
            <a:ext cx="310896" cy="310896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6172200" y="3703320"/>
            <a:ext cx="2487168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350" b="1" i="0">
                <a:solidFill>
                  <a:srgbClr val="14385F"/>
                </a:solidFill>
                <a:latin typeface="Lato"/>
              </a:rPr>
              <a:t>3.  Certificado e-CNPJ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355080" y="4069080"/>
            <a:ext cx="2121408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050" b="0" i="0">
                <a:solidFill>
                  <a:srgbClr val="5A6066"/>
                </a:solidFill>
                <a:latin typeface="Lato"/>
              </a:rPr>
              <a:t>Providenciar o certificado digital.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8823960" y="2788920"/>
            <a:ext cx="2487168" cy="1828800"/>
          </a:xfrm>
          <a:prstGeom prst="roundRect">
            <a:avLst>
              <a:gd name="adj" fmla="val 10000"/>
            </a:avLst>
          </a:prstGeom>
          <a:solidFill>
            <a:srgbClr val="F1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ounded Rectangle 27"/>
          <p:cNvSpPr/>
          <p:nvPr/>
        </p:nvSpPr>
        <p:spPr>
          <a:xfrm>
            <a:off x="9756648" y="2971800"/>
            <a:ext cx="621792" cy="621792"/>
          </a:xfrm>
          <a:prstGeom prst="roundRect">
            <a:avLst>
              <a:gd name="adj" fmla="val 30000"/>
            </a:avLst>
          </a:prstGeom>
          <a:solidFill>
            <a:srgbClr val="EEF4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29" name="Picture 28" descr="screen_b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912096" y="3127248"/>
            <a:ext cx="310896" cy="310896"/>
          </a:xfrm>
          <a:prstGeom prst="rect">
            <a:avLst/>
          </a:prstGeom>
        </p:spPr>
      </p:pic>
      <p:sp>
        <p:nvSpPr>
          <p:cNvPr id="30" name="TextBox 29"/>
          <p:cNvSpPr txBox="1"/>
          <p:nvPr/>
        </p:nvSpPr>
        <p:spPr>
          <a:xfrm>
            <a:off x="8823960" y="3703320"/>
            <a:ext cx="2487168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350" b="1" i="0">
                <a:solidFill>
                  <a:srgbClr val="14385F"/>
                </a:solidFill>
                <a:latin typeface="Lato"/>
              </a:rPr>
              <a:t>4.  Cadastro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006840" y="4069080"/>
            <a:ext cx="2121408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050" b="0" i="0">
                <a:solidFill>
                  <a:srgbClr val="5A6066"/>
                </a:solidFill>
                <a:latin typeface="Lato"/>
              </a:rPr>
              <a:t>Cadastro na plataforma do cliente.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868680" y="4892040"/>
            <a:ext cx="10424160" cy="960120"/>
          </a:xfrm>
          <a:prstGeom prst="roundRect">
            <a:avLst>
              <a:gd name="adj" fmla="val 12000"/>
            </a:avLst>
          </a:prstGeom>
          <a:solidFill>
            <a:srgbClr val="1438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3" name="Picture 32" descr="doc_w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79576" y="5180076"/>
            <a:ext cx="384048" cy="384048"/>
          </a:xfrm>
          <a:prstGeom prst="rect">
            <a:avLst/>
          </a:prstGeom>
        </p:spPr>
      </p:pic>
      <p:sp>
        <p:nvSpPr>
          <p:cNvPr id="34" name="TextBox 33"/>
          <p:cNvSpPr txBox="1"/>
          <p:nvPr/>
        </p:nvSpPr>
        <p:spPr>
          <a:xfrm>
            <a:off x="1828800" y="4892040"/>
            <a:ext cx="9144000" cy="9601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18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 i="0">
                <a:solidFill>
                  <a:srgbClr val="FFFFFF"/>
                </a:solidFill>
                <a:latin typeface="Lato"/>
              </a:rPr>
              <a:t>Caso você já possua sua empresa constituída, precisamos do envio da </a:t>
            </a:r>
            <a:r>
              <a:rPr sz="1250" b="1" i="0">
                <a:solidFill>
                  <a:srgbClr val="FFFFFF"/>
                </a:solidFill>
                <a:latin typeface="Lato"/>
              </a:rPr>
              <a:t>documentação existente</a:t>
            </a:r>
            <a:r>
              <a:rPr sz="1250" b="0" i="0">
                <a:solidFill>
                  <a:srgbClr val="FFFFFF"/>
                </a:solidFill>
                <a:latin typeface="Lato"/>
              </a:rPr>
              <a:t> pela contabilidade anterior. Entre em contato para saber quais documentos são necessários.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 rot="16200000">
            <a:off x="-1051560" y="1280160"/>
            <a:ext cx="2743200" cy="36576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ctr"/>
            <a:r>
              <a:rPr sz="1000" b="1">
                <a:solidFill>
                  <a:srgbClr val="1668DC"/>
                </a:solidFill>
                <a:latin typeface="Lato"/>
              </a:rPr>
              <a:t>Manual do Cliente</a:t>
            </a:r>
          </a:p>
        </p:txBody>
      </p:sp>
      <p:sp>
        <p:nvSpPr>
          <p:cNvPr id="4" name="Rectangle 3"/>
          <p:cNvSpPr/>
          <p:nvPr/>
        </p:nvSpPr>
        <p:spPr>
          <a:xfrm>
            <a:off x="274320" y="2377440"/>
            <a:ext cx="32004" cy="2103120"/>
          </a:xfrm>
          <a:prstGeom prst="rect">
            <a:avLst/>
          </a:prstGeom>
          <a:solidFill>
            <a:srgbClr val="1668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5" name="Picture 4" descr="logo_offici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59975" y="384048"/>
            <a:ext cx="1828800" cy="552642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868680" y="914400"/>
            <a:ext cx="640080" cy="640080"/>
          </a:xfrm>
          <a:prstGeom prst="roundRect">
            <a:avLst>
              <a:gd name="adj" fmla="val 30000"/>
            </a:avLst>
          </a:prstGeom>
          <a:solidFill>
            <a:srgbClr val="1668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7" name="Picture 6" descr="building_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8699" y="1074420"/>
            <a:ext cx="320040" cy="32004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737360" y="932688"/>
            <a:ext cx="91440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i="0">
                <a:solidFill>
                  <a:srgbClr val="1668DC"/>
                </a:solidFill>
                <a:latin typeface="Lato"/>
              </a:rPr>
              <a:t>QUEM CUIDA DE VOCÊ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37360" y="1243584"/>
            <a:ext cx="969264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3000" b="1" i="0">
                <a:solidFill>
                  <a:srgbClr val="14385F"/>
                </a:solidFill>
                <a:latin typeface="Lato"/>
              </a:rPr>
              <a:t>Estrutura </a:t>
            </a:r>
            <a:r>
              <a:rPr sz="3000" b="1" i="0">
                <a:solidFill>
                  <a:srgbClr val="1668DC"/>
                </a:solidFill>
                <a:latin typeface="Lato"/>
              </a:rPr>
              <a:t>CECON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783080"/>
            <a:ext cx="10424160" cy="27432"/>
          </a:xfrm>
          <a:prstGeom prst="rect">
            <a:avLst/>
          </a:prstGeom>
          <a:solidFill>
            <a:srgbClr val="D9E4F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ounded Rectangle 10"/>
          <p:cNvSpPr/>
          <p:nvPr/>
        </p:nvSpPr>
        <p:spPr>
          <a:xfrm>
            <a:off x="868680" y="2011680"/>
            <a:ext cx="10424160" cy="896112"/>
          </a:xfrm>
          <a:prstGeom prst="roundRect">
            <a:avLst>
              <a:gd name="adj" fmla="val 12000"/>
            </a:avLst>
          </a:prstGeom>
          <a:solidFill>
            <a:srgbClr val="EAF1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ounded Rectangle 11"/>
          <p:cNvSpPr/>
          <p:nvPr/>
        </p:nvSpPr>
        <p:spPr>
          <a:xfrm>
            <a:off x="1069848" y="2194560"/>
            <a:ext cx="530352" cy="530352"/>
          </a:xfrm>
          <a:prstGeom prst="roundRect">
            <a:avLst>
              <a:gd name="adj" fmla="val 30000"/>
            </a:avLst>
          </a:prstGeom>
          <a:solidFill>
            <a:srgbClr val="EEF4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3" name="Picture 12" descr="calc_b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2436" y="2327148"/>
            <a:ext cx="265176" cy="265176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1801368" y="2148840"/>
            <a:ext cx="928116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500" b="1" i="0">
                <a:solidFill>
                  <a:srgbClr val="14385F"/>
                </a:solidFill>
                <a:latin typeface="Lato"/>
              </a:rPr>
              <a:t>Departamento Contábil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801368" y="2496312"/>
            <a:ext cx="928116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i="0">
                <a:solidFill>
                  <a:srgbClr val="5A6066"/>
                </a:solidFill>
                <a:latin typeface="Lato"/>
              </a:rPr>
              <a:t>Escrituração, conciliações e demonstrações contábeis, com relatórios que apoiam a gestão.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68680" y="2944368"/>
            <a:ext cx="10424160" cy="896112"/>
          </a:xfrm>
          <a:prstGeom prst="roundRect">
            <a:avLst>
              <a:gd name="adj" fmla="val 12000"/>
            </a:avLst>
          </a:prstGeom>
          <a:solidFill>
            <a:srgbClr val="EAF1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ounded Rectangle 16"/>
          <p:cNvSpPr/>
          <p:nvPr/>
        </p:nvSpPr>
        <p:spPr>
          <a:xfrm>
            <a:off x="1069848" y="3127248"/>
            <a:ext cx="530352" cy="530352"/>
          </a:xfrm>
          <a:prstGeom prst="roundRect">
            <a:avLst>
              <a:gd name="adj" fmla="val 30000"/>
            </a:avLst>
          </a:prstGeom>
          <a:solidFill>
            <a:srgbClr val="EEF4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8" name="Picture 17" descr="doc_b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02436" y="3259836"/>
            <a:ext cx="265176" cy="265176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1801368" y="3081528"/>
            <a:ext cx="928116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500" b="1" i="0">
                <a:solidFill>
                  <a:srgbClr val="14385F"/>
                </a:solidFill>
                <a:latin typeface="Lato"/>
              </a:rPr>
              <a:t>Departamento Fiscal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801368" y="3429000"/>
            <a:ext cx="928116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i="0">
                <a:solidFill>
                  <a:srgbClr val="5A6066"/>
                </a:solidFill>
                <a:latin typeface="Lato"/>
              </a:rPr>
              <a:t>Documentos fiscais, impostos, obrigações acessórias e planejamento tributário lícito.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868680" y="3877056"/>
            <a:ext cx="10424160" cy="896112"/>
          </a:xfrm>
          <a:prstGeom prst="roundRect">
            <a:avLst>
              <a:gd name="adj" fmla="val 12000"/>
            </a:avLst>
          </a:prstGeom>
          <a:solidFill>
            <a:srgbClr val="EAF1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ounded Rectangle 21"/>
          <p:cNvSpPr/>
          <p:nvPr/>
        </p:nvSpPr>
        <p:spPr>
          <a:xfrm>
            <a:off x="1069848" y="4059936"/>
            <a:ext cx="530352" cy="530352"/>
          </a:xfrm>
          <a:prstGeom prst="roundRect">
            <a:avLst>
              <a:gd name="adj" fmla="val 30000"/>
            </a:avLst>
          </a:prstGeom>
          <a:solidFill>
            <a:srgbClr val="EEF4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23" name="Picture 22" descr="people_b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02436" y="4192524"/>
            <a:ext cx="265176" cy="265176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1801368" y="4014216"/>
            <a:ext cx="928116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500" b="1" i="0">
                <a:solidFill>
                  <a:srgbClr val="14385F"/>
                </a:solidFill>
                <a:latin typeface="Lato"/>
              </a:rPr>
              <a:t>Departamento Pessoal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801368" y="4361688"/>
            <a:ext cx="928116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i="0">
                <a:solidFill>
                  <a:srgbClr val="5A6066"/>
                </a:solidFill>
                <a:latin typeface="Lato"/>
              </a:rPr>
              <a:t>Admissões, rescisões, folha, encargos e obrigações trabalhistas e previdenciárias.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868680" y="4809744"/>
            <a:ext cx="10424160" cy="896112"/>
          </a:xfrm>
          <a:prstGeom prst="roundRect">
            <a:avLst>
              <a:gd name="adj" fmla="val 12000"/>
            </a:avLst>
          </a:prstGeom>
          <a:solidFill>
            <a:srgbClr val="EAF1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ounded Rectangle 26"/>
          <p:cNvSpPr/>
          <p:nvPr/>
        </p:nvSpPr>
        <p:spPr>
          <a:xfrm>
            <a:off x="1069848" y="4992624"/>
            <a:ext cx="530352" cy="530352"/>
          </a:xfrm>
          <a:prstGeom prst="roundRect">
            <a:avLst>
              <a:gd name="adj" fmla="val 30000"/>
            </a:avLst>
          </a:prstGeom>
          <a:solidFill>
            <a:srgbClr val="EEF4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28" name="Picture 27" descr="scale_b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02436" y="5125212"/>
            <a:ext cx="265176" cy="265176"/>
          </a:xfrm>
          <a:prstGeom prst="rect">
            <a:avLst/>
          </a:prstGeom>
        </p:spPr>
      </p:pic>
      <p:sp>
        <p:nvSpPr>
          <p:cNvPr id="29" name="TextBox 28"/>
          <p:cNvSpPr txBox="1"/>
          <p:nvPr/>
        </p:nvSpPr>
        <p:spPr>
          <a:xfrm>
            <a:off x="1801368" y="4946904"/>
            <a:ext cx="928116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500" b="1" i="0">
                <a:solidFill>
                  <a:srgbClr val="14385F"/>
                </a:solidFill>
                <a:latin typeface="Lato"/>
              </a:rPr>
              <a:t>Departamento Legalização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801368" y="5294376"/>
            <a:ext cx="928116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i="0">
                <a:solidFill>
                  <a:srgbClr val="5A6066"/>
                </a:solidFill>
                <a:latin typeface="Lato"/>
              </a:rPr>
              <a:t>Abertura, alterações e baixa de empresas, certidões, alvarás e licenças.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868680" y="5742431"/>
            <a:ext cx="10424160" cy="896112"/>
          </a:xfrm>
          <a:prstGeom prst="roundRect">
            <a:avLst>
              <a:gd name="adj" fmla="val 12000"/>
            </a:avLst>
          </a:prstGeom>
          <a:solidFill>
            <a:srgbClr val="EAF1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ounded Rectangle 31"/>
          <p:cNvSpPr/>
          <p:nvPr/>
        </p:nvSpPr>
        <p:spPr>
          <a:xfrm>
            <a:off x="1069848" y="5925312"/>
            <a:ext cx="530352" cy="530352"/>
          </a:xfrm>
          <a:prstGeom prst="roundRect">
            <a:avLst>
              <a:gd name="adj" fmla="val 30000"/>
            </a:avLst>
          </a:prstGeom>
          <a:solidFill>
            <a:srgbClr val="EEF4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3" name="Picture 32" descr="money_b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202436" y="6057900"/>
            <a:ext cx="265176" cy="265176"/>
          </a:xfrm>
          <a:prstGeom prst="rect">
            <a:avLst/>
          </a:prstGeom>
        </p:spPr>
      </p:pic>
      <p:sp>
        <p:nvSpPr>
          <p:cNvPr id="34" name="TextBox 33"/>
          <p:cNvSpPr txBox="1"/>
          <p:nvPr/>
        </p:nvSpPr>
        <p:spPr>
          <a:xfrm>
            <a:off x="1801368" y="5879592"/>
            <a:ext cx="928116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500" b="1" i="0">
                <a:solidFill>
                  <a:srgbClr val="14385F"/>
                </a:solidFill>
                <a:latin typeface="Lato"/>
              </a:rPr>
              <a:t>Departamento Financeiro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801368" y="6227064"/>
            <a:ext cx="928116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i="0">
                <a:solidFill>
                  <a:srgbClr val="5A6066"/>
                </a:solidFill>
                <a:latin typeface="Lato"/>
              </a:rPr>
              <a:t>Gestão dos honorários, cobranças e suporte às questões financeiras da sua relação.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 rot="16200000">
            <a:off x="-1051560" y="1280160"/>
            <a:ext cx="2743200" cy="36576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ctr"/>
            <a:r>
              <a:rPr sz="1000" b="1">
                <a:solidFill>
                  <a:srgbClr val="1668DC"/>
                </a:solidFill>
                <a:latin typeface="Lato"/>
              </a:rPr>
              <a:t>Manual do Cliente</a:t>
            </a:r>
          </a:p>
        </p:txBody>
      </p:sp>
      <p:sp>
        <p:nvSpPr>
          <p:cNvPr id="4" name="Rectangle 3"/>
          <p:cNvSpPr/>
          <p:nvPr/>
        </p:nvSpPr>
        <p:spPr>
          <a:xfrm>
            <a:off x="274320" y="2377440"/>
            <a:ext cx="32004" cy="2103120"/>
          </a:xfrm>
          <a:prstGeom prst="rect">
            <a:avLst/>
          </a:prstGeom>
          <a:solidFill>
            <a:srgbClr val="1668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5" name="Picture 4" descr="logo_offici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59975" y="384048"/>
            <a:ext cx="1828800" cy="552642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868680" y="914400"/>
            <a:ext cx="640080" cy="640080"/>
          </a:xfrm>
          <a:prstGeom prst="roundRect">
            <a:avLst>
              <a:gd name="adj" fmla="val 30000"/>
            </a:avLst>
          </a:prstGeom>
          <a:solidFill>
            <a:srgbClr val="1668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7" name="Picture 6" descr="check_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8699" y="1074420"/>
            <a:ext cx="320040" cy="32004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737360" y="932688"/>
            <a:ext cx="91440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i="0">
                <a:solidFill>
                  <a:srgbClr val="1668DC"/>
                </a:solidFill>
                <a:latin typeface="Lato"/>
              </a:rPr>
              <a:t>OBRIGAÇÕES MENSAIS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37360" y="1243584"/>
            <a:ext cx="969264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3000" b="1" i="0">
                <a:solidFill>
                  <a:srgbClr val="1668DC"/>
                </a:solidFill>
                <a:latin typeface="Lato"/>
              </a:rPr>
              <a:t>Obrigações </a:t>
            </a:r>
            <a:r>
              <a:rPr sz="3000" b="1" i="0">
                <a:solidFill>
                  <a:srgbClr val="14385F"/>
                </a:solidFill>
                <a:latin typeface="Lato"/>
              </a:rPr>
              <a:t>mensais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783080"/>
            <a:ext cx="10424160" cy="27432"/>
          </a:xfrm>
          <a:prstGeom prst="rect">
            <a:avLst/>
          </a:prstGeom>
          <a:solidFill>
            <a:srgbClr val="D9E4F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2103120"/>
            <a:ext cx="10424160" cy="12801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8000"/>
              </a:lnSpc>
              <a:spcBef>
                <a:spcPts val="0"/>
              </a:spcBef>
              <a:spcAft>
                <a:spcPts val="0"/>
              </a:spcAft>
            </a:pPr>
            <a:r>
              <a:rPr sz="1550" b="0" i="0">
                <a:solidFill>
                  <a:srgbClr val="33373B"/>
                </a:solidFill>
                <a:latin typeface="Lato"/>
              </a:rPr>
              <a:t>O cumprimento das obrigações mensais por parte do cliente é </a:t>
            </a:r>
            <a:r>
              <a:rPr sz="1550" b="1" i="0">
                <a:solidFill>
                  <a:srgbClr val="14385F"/>
                </a:solidFill>
                <a:latin typeface="Lato"/>
              </a:rPr>
              <a:t>fundamental</a:t>
            </a:r>
            <a:r>
              <a:rPr sz="1550" b="0" i="0">
                <a:solidFill>
                  <a:srgbClr val="33373B"/>
                </a:solidFill>
                <a:latin typeface="Lato"/>
              </a:rPr>
              <a:t> para que nossos serviços sejam completos e eficientes, garantindo benefícios como: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68680" y="3200400"/>
            <a:ext cx="10424160" cy="960120"/>
          </a:xfrm>
          <a:prstGeom prst="rect">
            <a:avLst/>
          </a:prstGeom>
          <a:gradFill rotWithShape="1">
            <a:gsLst>
              <a:gs pos="0">
                <a:srgbClr val="1972EC"/>
              </a:gs>
              <a:gs pos="100000">
                <a:srgbClr val="0E47A8"/>
              </a:gs>
            </a:gsLst>
            <a:lin scaled="0" ang="2040000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3" name="Picture 12" descr="check_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9576" y="3488436"/>
            <a:ext cx="384048" cy="384048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1828800" y="3200400"/>
            <a:ext cx="9144000" cy="9601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18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 i="0">
                <a:solidFill>
                  <a:srgbClr val="FFFFFF"/>
                </a:solidFill>
                <a:latin typeface="Lato"/>
              </a:rPr>
              <a:t>Envio das informações corretas ao fisco, </a:t>
            </a:r>
            <a:r>
              <a:rPr sz="1250" b="1" i="0">
                <a:solidFill>
                  <a:srgbClr val="FFFFFF"/>
                </a:solidFill>
                <a:latin typeface="Lato"/>
              </a:rPr>
              <a:t>evitando autuações e fiscalizações.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868680" y="4297680"/>
            <a:ext cx="10424160" cy="960120"/>
          </a:xfrm>
          <a:prstGeom prst="roundRect">
            <a:avLst>
              <a:gd name="adj" fmla="val 12000"/>
            </a:avLst>
          </a:prstGeom>
          <a:solidFill>
            <a:srgbClr val="1438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6" name="Picture 15" descr="check_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9576" y="4585716"/>
            <a:ext cx="384048" cy="384048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1828800" y="4297680"/>
            <a:ext cx="9144000" cy="9601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18000"/>
              </a:lnSpc>
              <a:spcBef>
                <a:spcPts val="0"/>
              </a:spcBef>
              <a:spcAft>
                <a:spcPts val="0"/>
              </a:spcAft>
            </a:pPr>
            <a:r>
              <a:rPr sz="1250" b="1" i="0">
                <a:solidFill>
                  <a:srgbClr val="FFFFFF"/>
                </a:solidFill>
                <a:latin typeface="Lato"/>
              </a:rPr>
              <a:t>Embasamento</a:t>
            </a:r>
            <a:r>
              <a:rPr sz="1250" b="0" i="0">
                <a:solidFill>
                  <a:srgbClr val="FFFFFF"/>
                </a:solidFill>
                <a:latin typeface="Lato"/>
              </a:rPr>
              <a:t> para a tomada de decisões estratégicas.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68680" y="5394960"/>
            <a:ext cx="10424160" cy="960120"/>
          </a:xfrm>
          <a:prstGeom prst="rect">
            <a:avLst/>
          </a:prstGeom>
          <a:gradFill rotWithShape="1">
            <a:gsLst>
              <a:gs pos="0">
                <a:srgbClr val="1972EC"/>
              </a:gs>
              <a:gs pos="100000">
                <a:srgbClr val="0E47A8"/>
              </a:gs>
            </a:gsLst>
            <a:lin scaled="0" ang="2040000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9" name="Picture 18" descr="check_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9576" y="5682996"/>
            <a:ext cx="384048" cy="384048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1828800" y="5394960"/>
            <a:ext cx="9144000" cy="9601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18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 i="0">
                <a:solidFill>
                  <a:srgbClr val="FFFFFF"/>
                </a:solidFill>
                <a:latin typeface="Lato"/>
              </a:rPr>
              <a:t>Análise da </a:t>
            </a:r>
            <a:r>
              <a:rPr sz="1250" b="1" i="0">
                <a:solidFill>
                  <a:srgbClr val="FFFFFF"/>
                </a:solidFill>
                <a:latin typeface="Lato"/>
              </a:rPr>
              <a:t>saúde da sua empresa</a:t>
            </a:r>
            <a:r>
              <a:rPr sz="1250" b="0" i="0">
                <a:solidFill>
                  <a:srgbClr val="FFFFFF"/>
                </a:solidFill>
                <a:latin typeface="Lato"/>
              </a:rPr>
              <a:t> por meio dos indicadores das demonstrações contábeis.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 rot="16200000">
            <a:off x="-1051560" y="1280160"/>
            <a:ext cx="2743200" cy="36576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ctr"/>
            <a:r>
              <a:rPr sz="1000" b="1">
                <a:solidFill>
                  <a:srgbClr val="1668DC"/>
                </a:solidFill>
                <a:latin typeface="Lato"/>
              </a:rPr>
              <a:t>Manual do Cliente</a:t>
            </a:r>
          </a:p>
        </p:txBody>
      </p:sp>
      <p:sp>
        <p:nvSpPr>
          <p:cNvPr id="4" name="Rectangle 3"/>
          <p:cNvSpPr/>
          <p:nvPr/>
        </p:nvSpPr>
        <p:spPr>
          <a:xfrm>
            <a:off x="274320" y="2377440"/>
            <a:ext cx="32004" cy="2103120"/>
          </a:xfrm>
          <a:prstGeom prst="rect">
            <a:avLst/>
          </a:prstGeom>
          <a:solidFill>
            <a:srgbClr val="1668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5" name="Picture 4" descr="logo_offici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59975" y="384048"/>
            <a:ext cx="1828800" cy="552642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868680" y="914400"/>
            <a:ext cx="640080" cy="640080"/>
          </a:xfrm>
          <a:prstGeom prst="roundRect">
            <a:avLst>
              <a:gd name="adj" fmla="val 30000"/>
            </a:avLst>
          </a:prstGeom>
          <a:solidFill>
            <a:srgbClr val="1668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7" name="Picture 6" descr="calc_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8699" y="1074420"/>
            <a:ext cx="320040" cy="32004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737360" y="932688"/>
            <a:ext cx="91440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i="0">
                <a:solidFill>
                  <a:srgbClr val="1668DC"/>
                </a:solidFill>
                <a:latin typeface="Lato"/>
              </a:rPr>
              <a:t>OBRIGAÇÕES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37360" y="1243584"/>
            <a:ext cx="969264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3000" b="1" i="0">
                <a:solidFill>
                  <a:srgbClr val="14385F"/>
                </a:solidFill>
                <a:latin typeface="Lato"/>
              </a:rPr>
              <a:t>Departamento </a:t>
            </a:r>
            <a:r>
              <a:rPr sz="3000" b="1" i="0">
                <a:solidFill>
                  <a:srgbClr val="1668DC"/>
                </a:solidFill>
                <a:latin typeface="Lato"/>
              </a:rPr>
              <a:t>Contábil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783080"/>
            <a:ext cx="10424160" cy="27432"/>
          </a:xfrm>
          <a:prstGeom prst="rect">
            <a:avLst/>
          </a:prstGeom>
          <a:solidFill>
            <a:srgbClr val="D9E4F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2103120"/>
            <a:ext cx="10424160" cy="12801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8000"/>
              </a:lnSpc>
              <a:spcBef>
                <a:spcPts val="0"/>
              </a:spcBef>
              <a:spcAft>
                <a:spcPts val="0"/>
              </a:spcAft>
            </a:pPr>
            <a:r>
              <a:rPr sz="1400" b="0" i="0">
                <a:solidFill>
                  <a:srgbClr val="33373B"/>
                </a:solidFill>
                <a:latin typeface="Lato"/>
              </a:rPr>
              <a:t>A documentação indispensável será fornecida por sua empresa, consistindo, basicamente, em: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868680" y="2743200"/>
            <a:ext cx="2432304" cy="512064"/>
          </a:xfrm>
          <a:prstGeom prst="roundRect">
            <a:avLst>
              <a:gd name="adj" fmla="val 40000"/>
            </a:avLst>
          </a:prstGeom>
          <a:solidFill>
            <a:srgbClr val="1438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68680" y="2862072"/>
            <a:ext cx="2432304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350" b="1" i="0">
                <a:solidFill>
                  <a:srgbClr val="FFFFFF"/>
                </a:solidFill>
                <a:latin typeface="Lato"/>
              </a:rPr>
              <a:t>Extrato bancário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3502152" y="2743200"/>
            <a:ext cx="2061972" cy="512064"/>
          </a:xfrm>
          <a:prstGeom prst="roundRect">
            <a:avLst>
              <a:gd name="adj" fmla="val 40000"/>
            </a:avLst>
          </a:prstGeom>
          <a:solidFill>
            <a:srgbClr val="1438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502152" y="2862072"/>
            <a:ext cx="2061972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350" b="1" i="0">
                <a:solidFill>
                  <a:srgbClr val="FFFFFF"/>
                </a:solidFill>
                <a:latin typeface="Lato"/>
              </a:rPr>
              <a:t>Notas fiscais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5765292" y="2743200"/>
            <a:ext cx="1321308" cy="512064"/>
          </a:xfrm>
          <a:prstGeom prst="roundRect">
            <a:avLst>
              <a:gd name="adj" fmla="val 40000"/>
            </a:avLst>
          </a:prstGeom>
          <a:solidFill>
            <a:srgbClr val="1438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765292" y="2862072"/>
            <a:ext cx="1321308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350" b="1" i="0">
                <a:solidFill>
                  <a:srgbClr val="FFFFFF"/>
                </a:solidFill>
                <a:latin typeface="Lato"/>
              </a:rPr>
              <a:t>Recibos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287768" y="2743200"/>
            <a:ext cx="2185416" cy="512064"/>
          </a:xfrm>
          <a:prstGeom prst="roundRect">
            <a:avLst>
              <a:gd name="adj" fmla="val 40000"/>
            </a:avLst>
          </a:prstGeom>
          <a:solidFill>
            <a:srgbClr val="1438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7287768" y="2862072"/>
            <a:ext cx="2185416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350" b="1" i="0">
                <a:solidFill>
                  <a:srgbClr val="FFFFFF"/>
                </a:solidFill>
                <a:latin typeface="Lato"/>
              </a:rPr>
              <a:t>Cupons fiscais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68680" y="3520440"/>
            <a:ext cx="1042416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800" b="1" i="0">
                <a:solidFill>
                  <a:srgbClr val="1668DC"/>
                </a:solidFill>
                <a:latin typeface="Lato"/>
              </a:rPr>
              <a:t>COMO ENVIAR?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68680" y="3977639"/>
            <a:ext cx="10424160" cy="12801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8000"/>
              </a:lnSpc>
              <a:spcBef>
                <a:spcPts val="0"/>
              </a:spcBef>
              <a:spcAft>
                <a:spcPts val="0"/>
              </a:spcAft>
            </a:pPr>
            <a:r>
              <a:rPr sz="1400" b="0" i="0">
                <a:solidFill>
                  <a:srgbClr val="33373B"/>
                </a:solidFill>
                <a:latin typeface="Lato"/>
              </a:rPr>
              <a:t>A cada início de mês, enviamos uma solicitação pelo portal </a:t>
            </a:r>
            <a:r>
              <a:rPr sz="1400" b="1" i="0">
                <a:solidFill>
                  <a:srgbClr val="14385F"/>
                </a:solidFill>
                <a:latin typeface="Lato"/>
              </a:rPr>
              <a:t>Onvio</a:t>
            </a:r>
            <a:r>
              <a:rPr sz="1400" b="0" i="0">
                <a:solidFill>
                  <a:srgbClr val="33373B"/>
                </a:solidFill>
                <a:latin typeface="Lato"/>
              </a:rPr>
              <a:t>. Ela é encaminhada por e-mail e, ao acessar a plataforma, você anexa os documentos e detalhes necessários.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868680" y="5074920"/>
            <a:ext cx="3291840" cy="566928"/>
          </a:xfrm>
          <a:prstGeom prst="roundRect">
            <a:avLst>
              <a:gd name="adj" fmla="val 20000"/>
            </a:avLst>
          </a:prstGeom>
          <a:solidFill>
            <a:srgbClr val="1668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868680" y="5212080"/>
            <a:ext cx="329184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500" b="1" i="0">
                <a:solidFill>
                  <a:srgbClr val="FFFFFF"/>
                </a:solidFill>
                <a:latin typeface="Lato"/>
              </a:rPr>
              <a:t>Manual de Envio  ›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